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3" r:id="rId2"/>
    <p:sldId id="257" r:id="rId3"/>
    <p:sldId id="258" r:id="rId4"/>
    <p:sldId id="259" r:id="rId5"/>
    <p:sldId id="260" r:id="rId6"/>
    <p:sldId id="266" r:id="rId7"/>
    <p:sldId id="265" r:id="rId8"/>
    <p:sldId id="261" r:id="rId9"/>
    <p:sldId id="262" r:id="rId10"/>
  </p:sldIdLst>
  <p:sldSz cx="12192000" cy="6858000"/>
  <p:notesSz cx="6858000" cy="12192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6"/>
  </p:normalViewPr>
  <p:slideViewPr>
    <p:cSldViewPr>
      <p:cViewPr varScale="1">
        <p:scale>
          <a:sx n="85" d="100"/>
          <a:sy n="85" d="100"/>
        </p:scale>
        <p:origin x="7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4B958-476D-4F4A-BF39-24C5E57D70F1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6FE13-AA42-6D40-A84C-ADFA0C6C661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61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03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6FE13-AA42-6D40-A84C-ADFA0C6C66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2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Nur Fußzei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35000" y="6247865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7C4DC1-7D02-4994-BD54-74988B047B41}" type="slidenum">
              <a:rPr lang="de-DE" sz="1600" b="1">
                <a:latin typeface="Arial"/>
                <a:cs typeface="Arial"/>
              </a:rPr>
              <a:t>‹Nr.›</a:t>
            </a:fld>
            <a:endParaRPr lang="de-DE" sz="1600">
              <a:latin typeface="Arial"/>
              <a:cs typeface="Arial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943044" y="6247865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de-DE"/>
              <a:t>| </a:t>
            </a:r>
            <a:r>
              <a:rPr lang="de-DE" b="1"/>
              <a:t>TITEL DER PRÄSENTATION </a:t>
            </a:r>
            <a:r>
              <a:rPr lang="de-DE"/>
              <a:t>| NAME AUTOR*IN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35000" y="638189"/>
            <a:ext cx="10922000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1"/>
          </p:nvPr>
        </p:nvSpPr>
        <p:spPr bwMode="auto">
          <a:xfrm>
            <a:off x="635000" y="2159000"/>
            <a:ext cx="10922000" cy="33274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35000" y="6247865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7C4DC1-7D02-4994-BD54-74988B047B41}" type="slidenum">
              <a:rPr lang="de-DE" sz="1600" b="1">
                <a:latin typeface="Arial"/>
                <a:cs typeface="Arial"/>
              </a:rPr>
              <a:t>‹Nr.›</a:t>
            </a:fld>
            <a:endParaRPr lang="de-DE" sz="1600">
              <a:latin typeface="Arial"/>
              <a:cs typeface="Arial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943044" y="6247865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de-DE"/>
              <a:t>| </a:t>
            </a:r>
            <a:r>
              <a:rPr lang="de-DE" b="1"/>
              <a:t>TITEL DER PRÄSENTATION </a:t>
            </a:r>
            <a:r>
              <a:rPr lang="de-DE"/>
              <a:t>| NAME AUTOR*IN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35000" y="638189"/>
            <a:ext cx="10934700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5" name="Textplatzhalter 15"/>
          <p:cNvSpPr>
            <a:spLocks noGrp="1"/>
          </p:cNvSpPr>
          <p:nvPr>
            <p:ph type="body" sz="quarter" idx="11"/>
          </p:nvPr>
        </p:nvSpPr>
        <p:spPr bwMode="auto">
          <a:xfrm>
            <a:off x="635000" y="2159000"/>
            <a:ext cx="5105400" cy="33274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6" name="Grafik 1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7" name="Textplatzhalter 15"/>
          <p:cNvSpPr>
            <a:spLocks noGrp="1"/>
          </p:cNvSpPr>
          <p:nvPr>
            <p:ph type="body" sz="quarter" idx="13"/>
          </p:nvPr>
        </p:nvSpPr>
        <p:spPr bwMode="auto">
          <a:xfrm>
            <a:off x="6464300" y="2159000"/>
            <a:ext cx="5105400" cy="33274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35000" y="6247865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7C4DC1-7D02-4994-BD54-74988B047B41}" type="slidenum">
              <a:rPr lang="de-DE" sz="1600" b="1">
                <a:latin typeface="Arial"/>
                <a:cs typeface="Arial"/>
              </a:rPr>
              <a:t>‹Nr.›</a:t>
            </a:fld>
            <a:endParaRPr lang="de-DE" sz="1600">
              <a:latin typeface="Arial"/>
              <a:cs typeface="Arial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943044" y="6247865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de-DE"/>
              <a:t>| </a:t>
            </a:r>
            <a:r>
              <a:rPr lang="de-DE" b="1"/>
              <a:t>TITEL DER PRÄSENTATION </a:t>
            </a:r>
            <a:r>
              <a:rPr lang="de-DE"/>
              <a:t>| NAME AUTOR*IN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und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1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5" name="Textplatzhalter 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946661" y="4920785"/>
            <a:ext cx="4617953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>
              <a:defRPr/>
            </a:pPr>
            <a:r>
              <a:rPr lang="de-DE" sz="1600">
                <a:solidFill>
                  <a:srgbClr val="949B8F"/>
                </a:solidFill>
                <a:latin typeface="Arial"/>
                <a:cs typeface="Arial"/>
              </a:rPr>
              <a:t>Bildunterschrift</a:t>
            </a:r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35000" y="638189"/>
            <a:ext cx="10922000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1"/>
          </p:nvPr>
        </p:nvSpPr>
        <p:spPr bwMode="auto">
          <a:xfrm>
            <a:off x="635000" y="2158999"/>
            <a:ext cx="5105400" cy="3383845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6"/>
          </p:nvPr>
        </p:nvSpPr>
        <p:spPr bwMode="auto">
          <a:xfrm>
            <a:off x="6946661" y="2205883"/>
            <a:ext cx="4617953" cy="257121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35000" y="6247865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7C4DC1-7D02-4994-BD54-74988B047B41}" type="slidenum">
              <a:rPr lang="de-DE" sz="1600" b="1">
                <a:latin typeface="Arial"/>
                <a:cs typeface="Arial"/>
              </a:rPr>
              <a:t>‹Nr.›</a:t>
            </a:fld>
            <a:endParaRPr lang="de-DE" sz="1600">
              <a:latin typeface="Arial"/>
              <a:cs typeface="Arial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943044" y="6247865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de-DE"/>
              <a:t>| </a:t>
            </a:r>
            <a:r>
              <a:rPr lang="de-DE" b="1"/>
              <a:t>TITEL DER PRÄSENTATION </a:t>
            </a:r>
            <a:r>
              <a:rPr lang="de-DE"/>
              <a:t>| NAME AUTOR*IN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und 2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35000" y="638189"/>
            <a:ext cx="10921999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0"/>
          </p:nvPr>
        </p:nvSpPr>
        <p:spPr bwMode="auto">
          <a:xfrm>
            <a:off x="6950075" y="2209800"/>
            <a:ext cx="2743200" cy="1524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1"/>
          </p:nvPr>
        </p:nvSpPr>
        <p:spPr bwMode="auto">
          <a:xfrm>
            <a:off x="635000" y="2159000"/>
            <a:ext cx="5105400" cy="33274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1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 bwMode="auto">
          <a:xfrm>
            <a:off x="6950075" y="3857625"/>
            <a:ext cx="2743200" cy="1524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788525" y="2209800"/>
            <a:ext cx="1768475" cy="1524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>
              <a:defRPr/>
            </a:pPr>
            <a:r>
              <a:rPr lang="de-DE" sz="1600">
                <a:solidFill>
                  <a:srgbClr val="949B8F"/>
                </a:solidFill>
                <a:latin typeface="Arial"/>
                <a:cs typeface="Arial"/>
              </a:rPr>
              <a:t>Bildunterschrift</a:t>
            </a:r>
            <a:endParaRPr lang="de-DE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9788524" y="3857625"/>
            <a:ext cx="1768475" cy="1524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>
              <a:defRPr/>
            </a:pPr>
            <a:r>
              <a:rPr lang="de-DE" sz="1600">
                <a:solidFill>
                  <a:srgbClr val="949B8F"/>
                </a:solidFill>
                <a:latin typeface="Arial"/>
                <a:cs typeface="Arial"/>
              </a:rPr>
              <a:t>Bildunterschrift</a:t>
            </a:r>
            <a:endParaRPr lang="de-DE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35000" y="6247865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7C4DC1-7D02-4994-BD54-74988B047B41}" type="slidenum">
              <a:rPr lang="de-DE" sz="1600" b="1">
                <a:latin typeface="Arial"/>
                <a:cs typeface="Arial"/>
              </a:rPr>
              <a:t>‹Nr.›</a:t>
            </a:fld>
            <a:endParaRPr lang="de-DE" sz="1600">
              <a:latin typeface="Arial"/>
              <a:cs typeface="Arial"/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943044" y="6247865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de-DE"/>
              <a:t>| </a:t>
            </a:r>
            <a:r>
              <a:rPr lang="de-DE" b="1"/>
              <a:t>TITEL DER PRÄSENTATION </a:t>
            </a:r>
            <a:r>
              <a:rPr lang="de-DE"/>
              <a:t>| NAME AUTOR*IN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5" name="Inhaltsplatzhalter 12"/>
          <p:cNvSpPr>
            <a:spLocks noGrp="1"/>
          </p:cNvSpPr>
          <p:nvPr>
            <p:ph sz="quarter" idx="13" hasCustomPrompt="1"/>
          </p:nvPr>
        </p:nvSpPr>
        <p:spPr bwMode="auto">
          <a:xfrm>
            <a:off x="635000" y="2159419"/>
            <a:ext cx="5378940" cy="2982841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2pPr marL="457200" indent="0">
              <a:buFont typeface="Arial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Klicken Sie zum Einfügen eines Bildes oder einer Grafik bitte auf ein Symbol</a:t>
            </a:r>
            <a:endParaRPr/>
          </a:p>
        </p:txBody>
      </p:sp>
      <p:sp>
        <p:nvSpPr>
          <p:cNvPr id="6" name="Inhaltsplatzhalter 12"/>
          <p:cNvSpPr>
            <a:spLocks noGrp="1"/>
          </p:cNvSpPr>
          <p:nvPr>
            <p:ph sz="quarter" idx="14" hasCustomPrompt="1"/>
          </p:nvPr>
        </p:nvSpPr>
        <p:spPr bwMode="auto">
          <a:xfrm>
            <a:off x="6178059" y="2159419"/>
            <a:ext cx="5378940" cy="2982841"/>
          </a:xfrm>
        </p:spPr>
        <p:txBody>
          <a:bodyPr lIns="0" tIns="0" rIns="0" bIns="0"/>
          <a:lstStyle>
            <a:lvl1pPr marL="0" indent="0">
              <a:buFont typeface="Arial"/>
              <a:buNone/>
              <a:defRPr/>
            </a:lvl1pPr>
            <a:lvl2pPr marL="457200" indent="0">
              <a:buFont typeface="Arial"/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de-DE"/>
              <a:t>Klicken Sie zum Einfügen eines Bildes oder einer Grafik bitte auf ein Symbol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35000" y="638189"/>
            <a:ext cx="10921999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35000" y="5236980"/>
            <a:ext cx="5378940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>
              <a:defRPr/>
            </a:pPr>
            <a:r>
              <a:rPr lang="de-DE" sz="1600">
                <a:solidFill>
                  <a:srgbClr val="949B8F"/>
                </a:solidFill>
                <a:latin typeface="Arial"/>
                <a:cs typeface="Arial"/>
              </a:rPr>
              <a:t>Bildunterschrift</a:t>
            </a:r>
            <a:endParaRPr lang="de-DE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178059" y="5236980"/>
            <a:ext cx="5378940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>
              <a:defRPr/>
            </a:pPr>
            <a:r>
              <a:rPr lang="de-DE" sz="1600">
                <a:solidFill>
                  <a:srgbClr val="949B8F"/>
                </a:solidFill>
                <a:latin typeface="Arial"/>
                <a:cs typeface="Arial"/>
              </a:rPr>
              <a:t>Bildunterschrift</a:t>
            </a:r>
            <a:endParaRPr lang="de-DE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35000" y="6247865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7C4DC1-7D02-4994-BD54-74988B047B41}" type="slidenum">
              <a:rPr lang="de-DE" sz="1600" b="1">
                <a:latin typeface="Arial"/>
                <a:cs typeface="Arial"/>
              </a:rPr>
              <a:t>‹Nr.›</a:t>
            </a:fld>
            <a:endParaRPr lang="de-DE" sz="1600">
              <a:latin typeface="Arial"/>
              <a:cs typeface="Arial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943044" y="6247865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de-DE"/>
              <a:t>| </a:t>
            </a:r>
            <a:r>
              <a:rPr lang="de-DE" b="1"/>
              <a:t>TITEL DER PRÄSENTATION </a:t>
            </a:r>
            <a:r>
              <a:rPr lang="de-DE"/>
              <a:t>| NAME AUTOR*IN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5" name="Inhaltsplatzhalter 12"/>
          <p:cNvSpPr>
            <a:spLocks noGrp="1"/>
          </p:cNvSpPr>
          <p:nvPr>
            <p:ph sz="quarter" idx="16" hasCustomPrompt="1"/>
          </p:nvPr>
        </p:nvSpPr>
        <p:spPr bwMode="auto">
          <a:xfrm>
            <a:off x="639153" y="2159418"/>
            <a:ext cx="3532971" cy="1963213"/>
          </a:xfrm>
        </p:spPr>
        <p:txBody>
          <a:bodyPr lIns="0" tIns="0" rIns="0" bIns="0">
            <a:normAutofit/>
          </a:bodyPr>
          <a:lstStyle>
            <a:lvl1pPr marL="0" indent="0">
              <a:buFont typeface="Arial"/>
              <a:buNone/>
              <a:defRPr sz="1800"/>
            </a:lvl1pPr>
            <a:lvl2pPr marL="457200" indent="0">
              <a:buFont typeface="Arial"/>
              <a:buNone/>
              <a:defRPr sz="1800"/>
            </a:lvl2pPr>
            <a:lvl3pPr marL="914400" indent="0">
              <a:buFont typeface="Arial"/>
              <a:buNone/>
              <a:defRPr sz="1800"/>
            </a:lvl3pPr>
            <a:lvl4pPr marL="1371600" indent="0">
              <a:buFont typeface="Arial"/>
              <a:buNone/>
              <a:defRPr sz="1800"/>
            </a:lvl4pPr>
            <a:lvl5pPr marL="1828800" indent="0">
              <a:buFont typeface="Arial"/>
              <a:buNone/>
              <a:defRPr sz="1800"/>
            </a:lvl5pPr>
          </a:lstStyle>
          <a:p>
            <a:pPr lvl="0">
              <a:defRPr/>
            </a:pPr>
            <a:r>
              <a:rPr lang="de-DE"/>
              <a:t>Klicken Sie zum Einfügen eines Bildes oder einer Grafik bitte auf ein Symbol</a:t>
            </a:r>
            <a:endParaRPr/>
          </a:p>
        </p:txBody>
      </p:sp>
      <p:sp>
        <p:nvSpPr>
          <p:cNvPr id="6" name="Inhaltsplatzhalter 12"/>
          <p:cNvSpPr>
            <a:spLocks noGrp="1"/>
          </p:cNvSpPr>
          <p:nvPr>
            <p:ph sz="quarter" idx="17" hasCustomPrompt="1"/>
          </p:nvPr>
        </p:nvSpPr>
        <p:spPr bwMode="auto">
          <a:xfrm>
            <a:off x="4330818" y="2158354"/>
            <a:ext cx="3532971" cy="1963213"/>
          </a:xfrm>
        </p:spPr>
        <p:txBody>
          <a:bodyPr lIns="0" tIns="0" rIns="0" bIns="0">
            <a:normAutofit/>
          </a:bodyPr>
          <a:lstStyle>
            <a:lvl1pPr marL="0" indent="0">
              <a:buFont typeface="Arial"/>
              <a:buNone/>
              <a:defRPr sz="1800"/>
            </a:lvl1pPr>
            <a:lvl2pPr marL="457200" indent="0">
              <a:buFont typeface="Arial"/>
              <a:buNone/>
              <a:defRPr sz="1800"/>
            </a:lvl2pPr>
            <a:lvl3pPr marL="914400" indent="0">
              <a:buFont typeface="Arial"/>
              <a:buNone/>
              <a:defRPr sz="1800"/>
            </a:lvl3pPr>
            <a:lvl4pPr marL="1371600" indent="0">
              <a:buFont typeface="Arial"/>
              <a:buNone/>
              <a:defRPr sz="1800"/>
            </a:lvl4pPr>
            <a:lvl5pPr marL="1828800" indent="0">
              <a:buFont typeface="Arial"/>
              <a:buNone/>
              <a:defRPr sz="1800"/>
            </a:lvl5pPr>
          </a:lstStyle>
          <a:p>
            <a:pPr lvl="0">
              <a:defRPr/>
            </a:pPr>
            <a:r>
              <a:rPr lang="de-DE"/>
              <a:t>Klicken Sie zum Einfügen eines Bildes oder einer Grafik bitte auf ein Symbol</a:t>
            </a:r>
            <a:endParaRPr/>
          </a:p>
        </p:txBody>
      </p:sp>
      <p:sp>
        <p:nvSpPr>
          <p:cNvPr id="7" name="Inhaltsplatzhalter 12"/>
          <p:cNvSpPr>
            <a:spLocks noGrp="1"/>
          </p:cNvSpPr>
          <p:nvPr>
            <p:ph sz="quarter" idx="18" hasCustomPrompt="1"/>
          </p:nvPr>
        </p:nvSpPr>
        <p:spPr bwMode="auto">
          <a:xfrm>
            <a:off x="8022482" y="2158354"/>
            <a:ext cx="3532971" cy="1963213"/>
          </a:xfrm>
        </p:spPr>
        <p:txBody>
          <a:bodyPr lIns="0" tIns="0" rIns="0" bIns="0">
            <a:normAutofit/>
          </a:bodyPr>
          <a:lstStyle>
            <a:lvl1pPr marL="0" indent="0">
              <a:buFont typeface="Arial"/>
              <a:buNone/>
              <a:defRPr sz="1800"/>
            </a:lvl1pPr>
            <a:lvl2pPr marL="457200" indent="0">
              <a:buFont typeface="Arial"/>
              <a:buNone/>
              <a:defRPr sz="1800"/>
            </a:lvl2pPr>
            <a:lvl3pPr marL="914400" indent="0">
              <a:buFont typeface="Arial"/>
              <a:buNone/>
              <a:defRPr sz="1800"/>
            </a:lvl3pPr>
            <a:lvl4pPr marL="1371600" indent="0">
              <a:buFont typeface="Arial"/>
              <a:buNone/>
              <a:defRPr sz="1800"/>
            </a:lvl4pPr>
            <a:lvl5pPr marL="1828800" indent="0">
              <a:buFont typeface="Arial"/>
              <a:buNone/>
              <a:defRPr sz="1800"/>
            </a:lvl5pPr>
          </a:lstStyle>
          <a:p>
            <a:pPr lvl="0">
              <a:defRPr/>
            </a:pPr>
            <a:r>
              <a:rPr lang="de-DE"/>
              <a:t>Klicken Sie zum Einfügen eines Bildes oder einer Grafik bitte auf ein Symbol</a:t>
            </a:r>
            <a:endParaRPr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35000" y="638189"/>
            <a:ext cx="10921999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35000" y="4305487"/>
            <a:ext cx="3537124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>
              <a:defRPr/>
            </a:pPr>
            <a:r>
              <a:rPr lang="de-DE" sz="1600">
                <a:solidFill>
                  <a:srgbClr val="949B8F"/>
                </a:solidFill>
                <a:latin typeface="Arial"/>
                <a:cs typeface="Arial"/>
              </a:rPr>
              <a:t>Bildunterschrift</a:t>
            </a:r>
            <a:endParaRPr lang="de-DE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4330817" y="4305487"/>
            <a:ext cx="3532971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>
              <a:defRPr/>
            </a:pPr>
            <a:r>
              <a:rPr lang="de-DE" sz="1600">
                <a:solidFill>
                  <a:srgbClr val="949B8F"/>
                </a:solidFill>
                <a:latin typeface="Arial"/>
                <a:cs typeface="Arial"/>
              </a:rPr>
              <a:t>Bildunterschrift</a:t>
            </a:r>
            <a:endParaRPr lang="de-DE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8022482" y="4305487"/>
            <a:ext cx="3532972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>
              <a:defRPr/>
            </a:pPr>
            <a:r>
              <a:rPr lang="de-DE" sz="1600">
                <a:solidFill>
                  <a:srgbClr val="949B8F"/>
                </a:solidFill>
                <a:latin typeface="Arial"/>
                <a:cs typeface="Arial"/>
              </a:rPr>
              <a:t>Bildunterschrift</a:t>
            </a:r>
            <a:endParaRPr lang="de-DE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35000" y="6247865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7C4DC1-7D02-4994-BD54-74988B047B41}" type="slidenum">
              <a:rPr lang="de-DE" sz="1600" b="1">
                <a:latin typeface="Arial"/>
                <a:cs typeface="Arial"/>
              </a:rPr>
              <a:t>‹Nr.›</a:t>
            </a:fld>
            <a:endParaRPr lang="de-DE" sz="1600">
              <a:latin typeface="Arial"/>
              <a:cs typeface="Arial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943044" y="6247865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de-DE"/>
              <a:t>| </a:t>
            </a:r>
            <a:r>
              <a:rPr lang="de-DE" b="1"/>
              <a:t>TITEL DER PRÄSENTATION </a:t>
            </a:r>
            <a:r>
              <a:rPr lang="de-DE"/>
              <a:t>| NAME AUTOR*IN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oll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6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FAC29F-7DD4-4879-A4CC-E50EE7D35984}" type="datetime1">
              <a:rPr lang="de-DE"/>
              <a:t>28.03.2023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6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600">
                <a:latin typeface="Arial"/>
                <a:cs typeface="Arial"/>
              </a:defRPr>
            </a:lvl1pPr>
          </a:lstStyle>
          <a:p>
            <a:pPr>
              <a:defRPr/>
            </a:pPr>
            <a:fld id="{DD7C4DC1-7D02-4994-BD54-74988B047B41}" type="slidenum">
              <a:rPr lang="de-DE"/>
              <a:t>‹Nr.›</a:t>
            </a:fld>
            <a:endParaRPr lang="de-DE"/>
          </a:p>
        </p:txBody>
      </p:sp>
      <p:sp>
        <p:nvSpPr>
          <p:cNvPr id="9" name="Rechteck 6"/>
          <p:cNvSpPr/>
          <p:nvPr userDrawn="1"/>
        </p:nvSpPr>
        <p:spPr bwMode="auto">
          <a:xfrm>
            <a:off x="-1" y="-1"/>
            <a:ext cx="12192001" cy="685800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3000" b="1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55600" indent="-355600" algn="l" defTabSz="914400">
        <a:lnSpc>
          <a:spcPct val="90000"/>
        </a:lnSpc>
        <a:spcBef>
          <a:spcPts val="1000"/>
        </a:spcBef>
        <a:buSzPct val="90000"/>
        <a:buFont typeface="Symbol"/>
        <a:buChar char="¾"/>
        <a:defRPr sz="2400">
          <a:solidFill>
            <a:schemeClr val="tx1"/>
          </a:solidFill>
          <a:latin typeface="Arial Narrow"/>
          <a:ea typeface="+mn-ea"/>
          <a:cs typeface="+mn-cs"/>
        </a:defRPr>
      </a:lvl1pPr>
      <a:lvl2pPr marL="812800" indent="-355600" algn="l" defTabSz="914400">
        <a:lnSpc>
          <a:spcPct val="90000"/>
        </a:lnSpc>
        <a:spcBef>
          <a:spcPts val="500"/>
        </a:spcBef>
        <a:buSzPct val="90000"/>
        <a:buFont typeface="Symbol"/>
        <a:buChar char="¾"/>
        <a:defRPr sz="2400">
          <a:solidFill>
            <a:schemeClr val="tx1"/>
          </a:solidFill>
          <a:latin typeface="Arial Narrow"/>
          <a:ea typeface="+mn-ea"/>
          <a:cs typeface="+mn-cs"/>
        </a:defRPr>
      </a:lvl2pPr>
      <a:lvl3pPr marL="1257300" indent="-342900" algn="l" defTabSz="914400">
        <a:lnSpc>
          <a:spcPct val="90000"/>
        </a:lnSpc>
        <a:spcBef>
          <a:spcPts val="500"/>
        </a:spcBef>
        <a:buSzPct val="90000"/>
        <a:buFont typeface="Symbol"/>
        <a:buChar char="¾"/>
        <a:defRPr sz="2400">
          <a:solidFill>
            <a:schemeClr val="tx1"/>
          </a:solidFill>
          <a:latin typeface="Arial Narrow"/>
          <a:ea typeface="+mn-ea"/>
          <a:cs typeface="+mn-cs"/>
        </a:defRPr>
      </a:lvl3pPr>
      <a:lvl4pPr marL="1701800" indent="-330200" algn="l" defTabSz="914400">
        <a:lnSpc>
          <a:spcPct val="90000"/>
        </a:lnSpc>
        <a:spcBef>
          <a:spcPts val="500"/>
        </a:spcBef>
        <a:buSzPct val="90000"/>
        <a:buFont typeface="Symbol"/>
        <a:buChar char="¾"/>
        <a:defRPr sz="2400">
          <a:solidFill>
            <a:schemeClr val="tx1"/>
          </a:solidFill>
          <a:latin typeface="Arial Narrow"/>
          <a:ea typeface="+mn-ea"/>
          <a:cs typeface="+mn-cs"/>
        </a:defRPr>
      </a:lvl4pPr>
      <a:lvl5pPr marL="2159000" indent="-330200" algn="l" defTabSz="914400">
        <a:lnSpc>
          <a:spcPct val="90000"/>
        </a:lnSpc>
        <a:spcBef>
          <a:spcPts val="500"/>
        </a:spcBef>
        <a:buSzPct val="90000"/>
        <a:buFont typeface="Symbol"/>
        <a:buChar char="¾"/>
        <a:defRPr sz="2400">
          <a:solidFill>
            <a:schemeClr val="tx1"/>
          </a:solidFill>
          <a:latin typeface="Arial Narrow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everagepoints.org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12360655" TargetMode="External"/><Relationship Id="rId2" Type="http://schemas.openxmlformats.org/officeDocument/2006/relationships/hyperlink" Target="https://leveragepoints.org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leveragepointsdotorg.files.wordpress.com/2019/03/balance-brings-beauty_en.pdf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07/s11625-020-00881-z" TargetMode="External"/><Relationship Id="rId5" Type="http://schemas.openxmlformats.org/officeDocument/2006/relationships/hyperlink" Target="https://urbantransformations.biomedcentral.com/track/pdf/10.1186/s42854-020-00007-9.pdf" TargetMode="External"/><Relationship Id="rId4" Type="http://schemas.openxmlformats.org/officeDocument/2006/relationships/hyperlink" Target="https://doi.org/10.1186/s42854-020-00007-9" TargetMode="Externa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.lamapoll.de/Feedback-TD-Case-Stud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-556" r="-10" b="8524"/>
          <a:stretch/>
        </p:blipFill>
        <p:spPr bwMode="auto">
          <a:xfrm>
            <a:off x="-200547" y="-243407"/>
            <a:ext cx="12392548" cy="7101408"/>
          </a:xfrm>
          <a:prstGeom prst="rect">
            <a:avLst/>
          </a:prstGeom>
        </p:spPr>
      </p:pic>
      <p:sp>
        <p:nvSpPr>
          <p:cNvPr id="5" name="Rechteck 11"/>
          <p:cNvSpPr/>
          <p:nvPr/>
        </p:nvSpPr>
        <p:spPr bwMode="auto">
          <a:xfrm>
            <a:off x="-96688" y="950700"/>
            <a:ext cx="10612013" cy="1974244"/>
          </a:xfrm>
          <a:prstGeom prst="rect">
            <a:avLst/>
          </a:prstGeom>
          <a:solidFill>
            <a:srgbClr val="882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8"/>
          <p:cNvSpPr/>
          <p:nvPr/>
        </p:nvSpPr>
        <p:spPr bwMode="auto">
          <a:xfrm>
            <a:off x="3647728" y="5440907"/>
            <a:ext cx="7918223" cy="142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12"/>
          <p:cNvSpPr/>
          <p:nvPr/>
        </p:nvSpPr>
        <p:spPr bwMode="auto">
          <a:xfrm>
            <a:off x="8544272" y="2924944"/>
            <a:ext cx="1537120" cy="360040"/>
          </a:xfrm>
          <a:prstGeom prst="rect">
            <a:avLst/>
          </a:prstGeom>
          <a:solidFill>
            <a:srgbClr val="882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8E983DA-C733-8641-AACA-40ED3CAC1A2B}"/>
              </a:ext>
            </a:extLst>
          </p:cNvPr>
          <p:cNvGrpSpPr/>
          <p:nvPr/>
        </p:nvGrpSpPr>
        <p:grpSpPr>
          <a:xfrm>
            <a:off x="3935760" y="5589240"/>
            <a:ext cx="7290797" cy="1124744"/>
            <a:chOff x="1850405" y="5733256"/>
            <a:chExt cx="5429250" cy="837565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BC1F5C9-5909-014B-B9BC-6B10B55EA12A}"/>
                </a:ext>
              </a:extLst>
            </p:cNvPr>
            <p:cNvPicPr/>
            <p:nvPr/>
          </p:nvPicPr>
          <p:blipFill rotWithShape="1">
            <a:blip r:embed="rId4"/>
            <a:srcRect l="8303" t="5809" r="20341" b="20037"/>
            <a:stretch/>
          </p:blipFill>
          <p:spPr bwMode="auto">
            <a:xfrm>
              <a:off x="5015880" y="5733256"/>
              <a:ext cx="1170940" cy="8375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D4FFBFE7-7D0C-9442-BC86-F7631CF6F3DA}"/>
                </a:ext>
              </a:extLst>
            </p:cNvPr>
            <p:cNvPicPr/>
            <p:nvPr/>
          </p:nvPicPr>
          <p:blipFill>
            <a:blip r:embed="rId5"/>
            <a:stretch/>
          </p:blipFill>
          <p:spPr bwMode="auto">
            <a:xfrm>
              <a:off x="6257305" y="5954236"/>
              <a:ext cx="1022350" cy="518795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9D0543D-8943-BA4A-B097-9927152319FE}"/>
                </a:ext>
              </a:extLst>
            </p:cNvPr>
            <p:cNvPicPr/>
            <p:nvPr/>
          </p:nvPicPr>
          <p:blipFill>
            <a:blip r:embed="rId6"/>
            <a:stretch/>
          </p:blipFill>
          <p:spPr bwMode="auto">
            <a:xfrm>
              <a:off x="3355355" y="6117431"/>
              <a:ext cx="1434465" cy="29718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3DC3AE9D-2918-EB47-9650-E78CC39CBD2F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405" y="5956141"/>
              <a:ext cx="1318260" cy="458470"/>
            </a:xfrm>
            <a:prstGeom prst="rect">
              <a:avLst/>
            </a:prstGeom>
          </p:spPr>
        </p:pic>
      </p:grpSp>
      <p:sp>
        <p:nvSpPr>
          <p:cNvPr id="15" name="Textfeld 4">
            <a:extLst>
              <a:ext uri="{FF2B5EF4-FFF2-40B4-BE49-F238E27FC236}">
                <a16:creationId xmlns:a16="http://schemas.microsoft.com/office/drawing/2014/main" id="{E33FFB07-6A62-3A41-9885-E9DBF0202B63}"/>
              </a:ext>
            </a:extLst>
          </p:cNvPr>
          <p:cNvSpPr/>
          <p:nvPr/>
        </p:nvSpPr>
        <p:spPr bwMode="auto">
          <a:xfrm>
            <a:off x="8616280" y="2924944"/>
            <a:ext cx="1728192" cy="4615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999"/>
              </a:lnSpc>
              <a:defRPr/>
            </a:pPr>
            <a:r>
              <a:rPr lang="de-DE" sz="1800" b="1" u="none" dirty="0">
                <a:solidFill>
                  <a:schemeClr val="bg1"/>
                </a:solidFill>
                <a:latin typeface="Arial"/>
                <a:cs typeface="Arial"/>
              </a:rPr>
              <a:t>SESSION 2</a:t>
            </a:r>
            <a:endParaRPr sz="1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ts val="1998"/>
              </a:lnSpc>
              <a:defRPr/>
            </a:pPr>
            <a:endParaRPr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Textfeld 1">
            <a:extLst>
              <a:ext uri="{FF2B5EF4-FFF2-40B4-BE49-F238E27FC236}">
                <a16:creationId xmlns:a16="http://schemas.microsoft.com/office/drawing/2014/main" id="{BAAA804C-8727-CC40-B02B-6758617F03EA}"/>
              </a:ext>
            </a:extLst>
          </p:cNvPr>
          <p:cNvSpPr/>
          <p:nvPr/>
        </p:nvSpPr>
        <p:spPr bwMode="auto">
          <a:xfrm>
            <a:off x="35943" y="1197675"/>
            <a:ext cx="10346749" cy="15832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de-DE" b="1" i="1" dirty="0" err="1">
                <a:solidFill>
                  <a:schemeClr val="bg1"/>
                </a:solidFill>
                <a:latin typeface="Arial"/>
                <a:cs typeface="Arial"/>
              </a:rPr>
              <a:t>Transdisciplinary</a:t>
            </a:r>
            <a:r>
              <a:rPr lang="de-DE" b="1" i="1" dirty="0">
                <a:solidFill>
                  <a:schemeClr val="bg1"/>
                </a:solidFill>
                <a:latin typeface="Arial"/>
                <a:cs typeface="Arial"/>
              </a:rPr>
              <a:t> Case Study </a:t>
            </a:r>
            <a:r>
              <a:rPr lang="de-DE" b="1" i="1" dirty="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de-DE" b="1" i="1" dirty="0">
                <a:solidFill>
                  <a:schemeClr val="bg1"/>
                </a:solidFill>
                <a:latin typeface="Arial"/>
                <a:cs typeface="Arial"/>
              </a:rPr>
              <a:t> Southern </a:t>
            </a:r>
            <a:r>
              <a:rPr lang="de-DE" b="1" i="1" dirty="0" err="1">
                <a:solidFill>
                  <a:schemeClr val="bg1"/>
                </a:solidFill>
                <a:latin typeface="Arial"/>
                <a:cs typeface="Arial"/>
              </a:rPr>
              <a:t>Transylvania</a:t>
            </a:r>
            <a:endParaRPr lang="de-DE" b="1" i="1" u="none" strike="noStrike" spc="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de-DE" sz="2800" b="1" i="0" u="none" strike="noStrike" cap="all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FROM VISIONS TO REALIZATIONS – </a:t>
            </a:r>
            <a:endParaRPr dirty="0"/>
          </a:p>
          <a:p>
            <a:pPr>
              <a:defRPr/>
            </a:pPr>
            <a:r>
              <a:rPr lang="de-DE" sz="2800" b="1" i="0" u="none" strike="noStrike" cap="all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Keeping</a:t>
            </a:r>
            <a:r>
              <a:rPr lang="de-DE" sz="2800" b="1" i="0" u="none" strike="noStrike" cap="all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2800" b="1" i="0" u="none" strike="noStrike" cap="all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the</a:t>
            </a:r>
            <a:r>
              <a:rPr lang="de-DE" sz="2800" b="1" i="0" u="none" strike="noStrike" cap="all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2800" b="1" i="0" u="none" strike="noStrike" cap="all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past</a:t>
            </a:r>
            <a:r>
              <a:rPr lang="de-DE" sz="2800" b="1" i="0" u="none" strike="noStrike" cap="all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2800" b="1" i="0" u="none" strike="noStrike" cap="all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alive</a:t>
            </a:r>
            <a:r>
              <a:rPr lang="de-DE" sz="2800" b="1" i="0" u="none" strike="noStrike" cap="all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2800" b="1" i="0" u="none" strike="noStrike" cap="all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while</a:t>
            </a:r>
            <a:r>
              <a:rPr lang="de-DE" sz="2800" b="1" i="0" u="none" strike="noStrike" cap="all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2800" b="1" i="0" u="none" strike="noStrike" cap="all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enabling</a:t>
            </a:r>
            <a:r>
              <a:rPr lang="de-DE" sz="2800" b="1" i="0" u="none" strike="noStrike" cap="all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2800" b="1" i="0" u="none" strike="noStrike" cap="all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the</a:t>
            </a:r>
            <a:r>
              <a:rPr lang="de-DE" sz="2800" b="1" i="0" u="none" strike="noStrike" cap="all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2800" b="1" i="0" u="none" strike="noStrike" cap="all" spc="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future</a:t>
            </a:r>
            <a:endParaRPr lang="de-DE" sz="2800" b="1" i="0" u="none" strike="noStrike" cap="all" spc="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de-DE" dirty="0" err="1">
                <a:solidFill>
                  <a:schemeClr val="bg1"/>
                </a:solidFill>
              </a:rPr>
              <a:t>Designing</a:t>
            </a:r>
            <a:r>
              <a:rPr lang="de-D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a </a:t>
            </a:r>
            <a:r>
              <a:rPr lang="de-DE" dirty="0" err="1">
                <a:solidFill>
                  <a:schemeClr val="bg1"/>
                </a:solidFill>
              </a:rPr>
              <a:t>transdisciplinary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research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project</a:t>
            </a:r>
            <a:endParaRPr lang="de-DE" dirty="0">
              <a:solidFill>
                <a:schemeClr val="bg1"/>
              </a:solidFill>
            </a:endParaRPr>
          </a:p>
          <a:p>
            <a:pPr>
              <a:defRPr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34999" y="638188"/>
            <a:ext cx="10921999" cy="1325562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2999"/>
              </a:lnSpc>
              <a:defRPr sz="30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t>AGENDA</a:t>
            </a:r>
          </a:p>
        </p:txBody>
      </p:sp>
      <p:sp>
        <p:nvSpPr>
          <p:cNvPr id="5" name="Textplatzhalter 15"/>
          <p:cNvSpPr>
            <a:spLocks noGrp="1"/>
          </p:cNvSpPr>
          <p:nvPr>
            <p:ph type="body" sz="quarter" idx="11"/>
          </p:nvPr>
        </p:nvSpPr>
        <p:spPr bwMode="auto">
          <a:xfrm>
            <a:off x="634998" y="1805305"/>
            <a:ext cx="11026594" cy="4532586"/>
          </a:xfrm>
        </p:spPr>
        <p:txBody>
          <a:bodyPr vertOverflow="overflow" horzOverflow="clip" vert="horz" wrap="square" lIns="0" tIns="0" rIns="0" bIns="0" numCol="1" spcCol="0" rtlCol="0" fromWordArt="0" anchor="t" anchorCtr="0" forceAA="0" compatLnSpc="0">
            <a:normAutofit/>
          </a:bodyPr>
          <a:lstStyle>
            <a:lvl1pPr marL="0" indent="0">
              <a:buNone/>
              <a:defRPr/>
            </a:lvl1pPr>
          </a:lstStyle>
          <a:p>
            <a:pPr marL="0" indent="0">
              <a:buFont typeface="Arial"/>
              <a:buNone/>
              <a:defRPr/>
            </a:pP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1. Group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presentations</a:t>
            </a:r>
            <a:endParaRPr sz="2200" dirty="0"/>
          </a:p>
          <a:p>
            <a:pPr marL="0" indent="0">
              <a:buFont typeface="Arial"/>
              <a:buNone/>
              <a:defRPr/>
            </a:pP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2. Case Study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Reflection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 </a:t>
            </a:r>
            <a:endParaRPr sz="2200" dirty="0"/>
          </a:p>
          <a:p>
            <a:pPr marL="0" indent="0">
              <a:buFont typeface="Arial"/>
              <a:buNone/>
              <a:defRPr/>
            </a:pP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	2.1.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Individually</a:t>
            </a:r>
            <a:endParaRPr sz="2200" dirty="0"/>
          </a:p>
          <a:p>
            <a:pPr marL="0" indent="0">
              <a:buFont typeface="Arial"/>
              <a:buNone/>
              <a:defRPr/>
            </a:pP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	2.2.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Within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the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groups</a:t>
            </a:r>
            <a:endParaRPr sz="2200" dirty="0"/>
          </a:p>
          <a:p>
            <a:pPr marL="0" indent="0">
              <a:buFont typeface="Arial"/>
              <a:buNone/>
              <a:defRPr/>
            </a:pP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	2.3. On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the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fictious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 TD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projects</a:t>
            </a:r>
            <a:endParaRPr sz="2200" dirty="0"/>
          </a:p>
          <a:p>
            <a:pPr marL="0" indent="0">
              <a:buFont typeface="Arial"/>
              <a:buNone/>
              <a:defRPr/>
            </a:pP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3.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What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actually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happened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: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Leverage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points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project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 in Southern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Transylvania</a:t>
            </a:r>
            <a:endParaRPr sz="2200" dirty="0"/>
          </a:p>
          <a:p>
            <a:pPr marL="0" indent="0">
              <a:buFont typeface="Arial"/>
              <a:buNone/>
              <a:defRPr/>
            </a:pP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4. Feedback</a:t>
            </a:r>
            <a:endParaRPr sz="2200" b="0" i="0" u="none" strike="noStrike" cap="none" spc="0" dirty="0">
              <a:solidFill>
                <a:schemeClr val="tx1"/>
              </a:solidFill>
              <a:latin typeface="Arial Narrow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sz="22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943042" y="6247863"/>
            <a:ext cx="8821845" cy="36512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de-DE"/>
              <a:t>| </a:t>
            </a:r>
            <a:r>
              <a:rPr lang="de-DE" b="1"/>
              <a:t>TRANSDISCIPLINARY CASE STUDY TRANSYLVANIA </a:t>
            </a:r>
            <a:r>
              <a:rPr lang="de-DE"/>
              <a:t>| AGENDA</a:t>
            </a:r>
            <a:endParaRPr/>
          </a:p>
        </p:txBody>
      </p:sp>
      <p:sp>
        <p:nvSpPr>
          <p:cNvPr id="7" name="Rechteck 12"/>
          <p:cNvSpPr/>
          <p:nvPr/>
        </p:nvSpPr>
        <p:spPr bwMode="auto">
          <a:xfrm>
            <a:off x="-11981" y="1150188"/>
            <a:ext cx="4229946" cy="100800"/>
          </a:xfrm>
          <a:prstGeom prst="rect">
            <a:avLst/>
          </a:prstGeom>
          <a:solidFill>
            <a:srgbClr val="7B0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34997" y="6247863"/>
            <a:ext cx="308040" cy="365122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b="1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34998" y="638187"/>
            <a:ext cx="10921998" cy="1325561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2998"/>
              </a:lnSpc>
              <a:defRPr sz="30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t>Group Presentations</a:t>
            </a:r>
          </a:p>
        </p:txBody>
      </p:sp>
      <p:sp>
        <p:nvSpPr>
          <p:cNvPr id="5" name="Textplatzhalter 15"/>
          <p:cNvSpPr>
            <a:spLocks noGrp="1"/>
          </p:cNvSpPr>
          <p:nvPr>
            <p:ph type="body" sz="quarter" idx="11"/>
          </p:nvPr>
        </p:nvSpPr>
        <p:spPr bwMode="auto">
          <a:xfrm>
            <a:off x="582699" y="2596848"/>
            <a:ext cx="11026594" cy="4532585"/>
          </a:xfrm>
        </p:spPr>
        <p:txBody>
          <a:bodyPr vertOverflow="overflow" horzOverflow="clip" vert="horz" wrap="square" lIns="0" tIns="0" rIns="0" bIns="0" numCol="1" spcCol="0" rtlCol="0" fromWordArt="0" anchor="t" anchorCtr="0" forceAA="0" compatLnSpc="0">
            <a:normAutofit/>
          </a:bodyPr>
          <a:lstStyle>
            <a:lvl1pPr marL="0" indent="0">
              <a:buNone/>
              <a:defRPr/>
            </a:lvl1pPr>
          </a:lstStyle>
          <a:p>
            <a:pPr marL="0" indent="0">
              <a:buFont typeface="Arial"/>
              <a:buNone/>
              <a:defRPr/>
            </a:pPr>
            <a:r>
              <a:rPr sz="2200" b="1" dirty="0"/>
              <a:t>Please present</a:t>
            </a:r>
            <a:r>
              <a:rPr sz="2200" dirty="0"/>
              <a:t> your transdisciplinary project proposals in your chosen format.</a:t>
            </a:r>
          </a:p>
          <a:p>
            <a:pPr marL="0" indent="0">
              <a:buFont typeface="Arial"/>
              <a:buNone/>
              <a:defRPr/>
            </a:pPr>
            <a:endParaRPr sz="2200" dirty="0"/>
          </a:p>
          <a:p>
            <a:pPr marL="0" indent="0">
              <a:buFont typeface="Arial"/>
              <a:buNone/>
              <a:defRPr/>
            </a:pPr>
            <a:r>
              <a:rPr lang="de-DE" sz="2200" b="1" dirty="0"/>
              <a:t>10-15</a:t>
            </a:r>
            <a:r>
              <a:rPr sz="2200" b="1" dirty="0"/>
              <a:t> mins presentation </a:t>
            </a:r>
            <a:r>
              <a:rPr sz="2200" dirty="0"/>
              <a:t>+ </a:t>
            </a:r>
            <a:r>
              <a:rPr lang="de-DE" sz="2200" dirty="0"/>
              <a:t>5</a:t>
            </a:r>
            <a:r>
              <a:rPr sz="2200" dirty="0"/>
              <a:t> mins room </a:t>
            </a:r>
            <a:r>
              <a:rPr sz="2200" dirty="0" err="1"/>
              <a:t>fo</a:t>
            </a:r>
            <a:r>
              <a:rPr lang="de-DE" sz="2200" dirty="0" err="1"/>
              <a:t>r</a:t>
            </a:r>
            <a:r>
              <a:rPr sz="2200" dirty="0"/>
              <a:t> questions and discussion</a:t>
            </a:r>
          </a:p>
          <a:p>
            <a:pPr marL="0" indent="0">
              <a:buFont typeface="Arial"/>
              <a:buNone/>
              <a:defRPr/>
            </a:pPr>
            <a:endParaRPr sz="2200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34998" y="6247863"/>
            <a:ext cx="308041" cy="365123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z="1600" b="1">
                <a:latin typeface="Arial"/>
                <a:cs typeface="Arial"/>
              </a:rPr>
              <a:t>3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943040" y="6247863"/>
            <a:ext cx="8821845" cy="3651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de-DE"/>
              <a:t>| </a:t>
            </a:r>
            <a:r>
              <a:rPr lang="de-DE" b="1"/>
              <a:t>TRANSDISCIPLINARY CASE STUDY TRANSYLVANIA </a:t>
            </a:r>
            <a:r>
              <a:rPr lang="de-DE"/>
              <a:t>| THE REGION OF TRANSYLVANIA</a:t>
            </a:r>
            <a:endParaRPr/>
          </a:p>
        </p:txBody>
      </p:sp>
      <p:sp>
        <p:nvSpPr>
          <p:cNvPr id="8" name="Rechteck 12"/>
          <p:cNvSpPr/>
          <p:nvPr/>
        </p:nvSpPr>
        <p:spPr bwMode="auto">
          <a:xfrm>
            <a:off x="-11981" y="1150187"/>
            <a:ext cx="4229947" cy="100800"/>
          </a:xfrm>
          <a:prstGeom prst="rect">
            <a:avLst/>
          </a:prstGeom>
          <a:solidFill>
            <a:srgbClr val="7B0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34998" y="638187"/>
            <a:ext cx="10921998" cy="1325561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2998"/>
              </a:lnSpc>
              <a:defRPr sz="30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t>Case study reflection</a:t>
            </a:r>
          </a:p>
        </p:txBody>
      </p:sp>
      <p:sp>
        <p:nvSpPr>
          <p:cNvPr id="5" name="Textplatzhalter 15"/>
          <p:cNvSpPr>
            <a:spLocks noGrp="1"/>
          </p:cNvSpPr>
          <p:nvPr>
            <p:ph type="body" sz="quarter" idx="11"/>
          </p:nvPr>
        </p:nvSpPr>
        <p:spPr bwMode="auto">
          <a:xfrm>
            <a:off x="634998" y="1600151"/>
            <a:ext cx="11026594" cy="4532585"/>
          </a:xfrm>
        </p:spPr>
        <p:txBody>
          <a:bodyPr vertOverflow="overflow" horzOverflow="clip" vert="horz" wrap="square" lIns="0" tIns="0" rIns="0" bIns="0" numCol="1" spcCol="0" rtlCol="0" fromWordArt="0" anchor="t" anchorCtr="0" forceAA="0" compatLnSpc="0">
            <a:normAutofit lnSpcReduction="13000"/>
          </a:bodyPr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de-DE" sz="2200" b="1" i="1" dirty="0">
                <a:ea typeface="Arial Narrow"/>
                <a:cs typeface="Arial Narrow"/>
              </a:rPr>
              <a:t>A</a:t>
            </a:r>
            <a:r>
              <a:rPr lang="de-DE" sz="2200" b="1" i="1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. </a:t>
            </a:r>
            <a:r>
              <a:rPr lang="de-DE" sz="2200" b="1" i="1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Individually</a:t>
            </a:r>
            <a:endParaRPr sz="2200" b="1" i="1" u="none" strike="noStrike" cap="none" spc="0" dirty="0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  <a:p>
            <a:pPr>
              <a:defRPr/>
            </a:pP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What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was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your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role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as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a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researcher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in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the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development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of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the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TD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project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?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How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did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you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influence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and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fill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it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?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What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motivated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you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most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during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the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work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and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what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demotivated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you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?</a:t>
            </a:r>
            <a:endParaRPr sz="2200" b="0" i="0" u="none" strike="noStrike" cap="none" spc="0" dirty="0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  <a:p>
            <a:pPr>
              <a:defRPr/>
            </a:pPr>
            <a:endParaRPr sz="800" b="0" i="0" u="none" strike="noStrike" cap="none" spc="0" dirty="0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  <a:p>
            <a:pPr>
              <a:defRPr/>
            </a:pPr>
            <a:r>
              <a:rPr lang="de-DE" sz="2200" b="1" i="1" dirty="0">
                <a:ea typeface="Arial Narrow"/>
                <a:cs typeface="Arial Narrow"/>
              </a:rPr>
              <a:t>B</a:t>
            </a:r>
            <a:r>
              <a:rPr lang="de-DE" sz="2200" b="1" i="1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. </a:t>
            </a:r>
            <a:r>
              <a:rPr lang="de-DE" sz="2200" b="1" i="1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Within</a:t>
            </a:r>
            <a:r>
              <a:rPr lang="de-DE" sz="2200" b="1" i="1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1" i="1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the</a:t>
            </a:r>
            <a:r>
              <a:rPr lang="de-DE" sz="2200" b="1" i="1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1" i="1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groups</a:t>
            </a:r>
            <a:endParaRPr sz="2200" b="0" i="0" u="none" strike="noStrike" cap="none" spc="0" dirty="0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  <a:p>
            <a:pPr>
              <a:defRPr/>
            </a:pP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What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are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possible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barriers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deficits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or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advantages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of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your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research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project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?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What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went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well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in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the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group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work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?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What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could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have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been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better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?</a:t>
            </a:r>
          </a:p>
          <a:p>
            <a:pPr>
              <a:defRPr/>
            </a:pPr>
            <a:endParaRPr sz="800" b="0" i="0" u="none" strike="noStrike" cap="none" spc="0" dirty="0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  <a:p>
            <a:pPr>
              <a:defRPr/>
            </a:pPr>
            <a:r>
              <a:rPr lang="de-DE" sz="2200" b="1" i="1" dirty="0">
                <a:ea typeface="Arial Narrow"/>
                <a:cs typeface="Arial Narrow"/>
              </a:rPr>
              <a:t>C.</a:t>
            </a:r>
            <a:r>
              <a:rPr lang="de-DE" sz="2200" b="1" i="1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1" i="1" dirty="0">
                <a:ea typeface="Arial Narrow"/>
                <a:cs typeface="Arial Narrow"/>
              </a:rPr>
              <a:t>On </a:t>
            </a:r>
            <a:r>
              <a:rPr lang="de-DE" sz="2200" b="1" i="1" dirty="0" err="1">
                <a:ea typeface="Arial Narrow"/>
                <a:cs typeface="Arial Narrow"/>
              </a:rPr>
              <a:t>the</a:t>
            </a:r>
            <a:r>
              <a:rPr lang="de-DE" sz="2200" b="1" i="1" dirty="0">
                <a:ea typeface="Arial Narrow"/>
                <a:cs typeface="Arial Narrow"/>
              </a:rPr>
              <a:t> </a:t>
            </a:r>
            <a:r>
              <a:rPr lang="de-DE" sz="2200" b="1" i="1" dirty="0" err="1">
                <a:ea typeface="Arial Narrow"/>
                <a:cs typeface="Arial Narrow"/>
              </a:rPr>
              <a:t>fictitious</a:t>
            </a:r>
            <a:r>
              <a:rPr lang="de-DE" sz="2200" b="1" i="1" dirty="0">
                <a:ea typeface="Arial Narrow"/>
                <a:cs typeface="Arial Narrow"/>
              </a:rPr>
              <a:t> TD </a:t>
            </a:r>
            <a:r>
              <a:rPr lang="de-DE" sz="2200" b="1" i="1" dirty="0" err="1">
                <a:ea typeface="Arial Narrow"/>
                <a:cs typeface="Arial Narrow"/>
              </a:rPr>
              <a:t>projects</a:t>
            </a:r>
            <a:r>
              <a:rPr lang="de-DE" sz="2200" b="1" i="1" dirty="0">
                <a:ea typeface="Arial Narrow"/>
                <a:cs typeface="Arial Narrow"/>
              </a:rPr>
              <a:t> i</a:t>
            </a:r>
            <a:r>
              <a:rPr lang="de-DE" sz="2200" b="1" i="1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n </a:t>
            </a:r>
            <a:r>
              <a:rPr lang="de-DE" sz="2200" b="1" i="1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plenary</a:t>
            </a:r>
            <a:r>
              <a:rPr lang="de-DE" sz="2200" b="1" i="1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1" i="1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discussion</a:t>
            </a:r>
            <a:endParaRPr sz="2200" b="0" i="0" u="none" strike="noStrike" cap="none" spc="0" dirty="0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  <a:p>
            <a:pPr>
              <a:defRPr/>
            </a:pP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How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did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the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different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experts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and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focus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topics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influence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the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projects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? </a:t>
            </a:r>
          </a:p>
          <a:p>
            <a:pPr>
              <a:defRPr/>
            </a:pP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How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did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the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stakeholders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influence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the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project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? </a:t>
            </a:r>
          </a:p>
          <a:p>
            <a:pPr>
              <a:defRPr/>
            </a:pP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Are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there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any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ethical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considerations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that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arise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regarding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research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partnerships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? </a:t>
            </a:r>
          </a:p>
          <a:p>
            <a:pPr>
              <a:defRPr/>
            </a:pP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What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other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barriers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could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there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be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to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implement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the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projects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regarding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limited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resources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and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capacities</a:t>
            </a:r>
            <a:r>
              <a:rPr lang="de-DE"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?</a:t>
            </a:r>
            <a:endParaRPr sz="2200" b="0" i="0" u="none" strike="noStrike" cap="none" spc="0" dirty="0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34998" y="6247863"/>
            <a:ext cx="308041" cy="365123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z="1600" b="1">
                <a:latin typeface="Arial"/>
                <a:cs typeface="Arial"/>
              </a:rPr>
              <a:t>4</a:t>
            </a:r>
            <a:endParaRPr b="1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943040" y="6247863"/>
            <a:ext cx="8821845" cy="3651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de-DE"/>
              <a:t>| </a:t>
            </a:r>
            <a:r>
              <a:rPr lang="de-DE" b="1"/>
              <a:t>TRANSDISCIPLINARY CASE STUDY TRANSYLVANIA </a:t>
            </a:r>
            <a:r>
              <a:rPr lang="de-DE"/>
              <a:t>| REFLECTION</a:t>
            </a:r>
            <a:endParaRPr/>
          </a:p>
        </p:txBody>
      </p:sp>
      <p:sp>
        <p:nvSpPr>
          <p:cNvPr id="8" name="Rechteck 12"/>
          <p:cNvSpPr/>
          <p:nvPr/>
        </p:nvSpPr>
        <p:spPr bwMode="auto">
          <a:xfrm>
            <a:off x="-11981" y="1150187"/>
            <a:ext cx="4229947" cy="100800"/>
          </a:xfrm>
          <a:prstGeom prst="rect">
            <a:avLst/>
          </a:prstGeom>
          <a:solidFill>
            <a:srgbClr val="7B0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15"/>
          <p:cNvSpPr>
            <a:spLocks noGrp="1"/>
          </p:cNvSpPr>
          <p:nvPr>
            <p:ph type="body" sz="quarter" idx="11"/>
          </p:nvPr>
        </p:nvSpPr>
        <p:spPr bwMode="auto">
          <a:xfrm>
            <a:off x="634997" y="2153927"/>
            <a:ext cx="6251608" cy="2520649"/>
          </a:xfrm>
        </p:spPr>
        <p:txBody>
          <a:bodyPr vertOverflow="overflow" horzOverflow="clip" vert="horz" wrap="square" lIns="0" tIns="0" rIns="0" bIns="0" numCol="1" spcCol="0" rtlCol="0" fromWordArt="0" anchor="t" anchorCtr="0" forceAA="0" compatLnSpc="0">
            <a:normAutofit fontScale="95000" lnSpcReduction="1000"/>
          </a:bodyPr>
          <a:lstStyle>
            <a:lvl1pPr marL="0" indent="0">
              <a:buNone/>
              <a:defRPr/>
            </a:lvl1pPr>
          </a:lstStyle>
          <a:p>
            <a:pPr>
              <a:defRPr/>
            </a:pPr>
            <a:endParaRPr sz="2200" b="0" i="0" u="none" strike="noStrike" cap="none" spc="0" dirty="0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  <a:p>
            <a:pPr>
              <a:defRPr/>
            </a:pPr>
            <a:r>
              <a:rPr sz="2200" b="0" i="0" u="sng" strike="noStrike" cap="none" spc="0" dirty="0">
                <a:latin typeface="Arial Narrow"/>
                <a:ea typeface="Arial Narrow"/>
                <a:cs typeface="Arial Narrow"/>
                <a:hlinkClick r:id="rId2" tooltip="https://leveragepoints.org/"/>
              </a:rPr>
              <a:t>Leverage Points for Sustainability Transformation</a:t>
            </a:r>
            <a:endParaRPr sz="2200" b="0" i="0" u="none" strike="noStrike" cap="none" spc="0" dirty="0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  <a:p>
            <a:pPr>
              <a:defRPr/>
            </a:pPr>
            <a:br>
              <a:rPr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</a:br>
            <a:r>
              <a:rPr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- Case Study Transylvania </a:t>
            </a:r>
            <a:br>
              <a:rPr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</a:br>
            <a:r>
              <a:rPr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(Jan 2016 - March 2019)</a:t>
            </a:r>
          </a:p>
          <a:p>
            <a:pPr marL="0" indent="0">
              <a:buFont typeface="Arial"/>
              <a:buNone/>
              <a:defRPr/>
            </a:pPr>
            <a:endParaRPr sz="2200" b="0" i="0" u="none" strike="noStrike" cap="none" spc="0" dirty="0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76382" y="830882"/>
            <a:ext cx="10921998" cy="1325561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2998"/>
              </a:lnSpc>
              <a:defRPr sz="30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t>What really happened...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34998" y="6247863"/>
            <a:ext cx="308041" cy="365123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z="1600" b="1">
                <a:latin typeface="Arial"/>
                <a:cs typeface="Arial"/>
              </a:rPr>
              <a:t>5</a:t>
            </a:r>
            <a:endParaRPr b="1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943040" y="6247863"/>
            <a:ext cx="8821845" cy="3651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de-DE"/>
              <a:t>| </a:t>
            </a:r>
            <a:r>
              <a:rPr lang="de-DE" b="1"/>
              <a:t>TRANSDISCIPLINARY CASE STUDY TRANSYLVANIA </a:t>
            </a:r>
            <a:r>
              <a:rPr lang="de-DE"/>
              <a:t>| AGENDA</a:t>
            </a:r>
            <a:endParaRPr/>
          </a:p>
        </p:txBody>
      </p:sp>
      <p:sp>
        <p:nvSpPr>
          <p:cNvPr id="8" name="Rechteck 12"/>
          <p:cNvSpPr/>
          <p:nvPr/>
        </p:nvSpPr>
        <p:spPr bwMode="auto">
          <a:xfrm>
            <a:off x="-11980" y="1443263"/>
            <a:ext cx="4229947" cy="100800"/>
          </a:xfrm>
          <a:prstGeom prst="rect">
            <a:avLst/>
          </a:prstGeom>
          <a:solidFill>
            <a:srgbClr val="7B0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90926" y="1349098"/>
            <a:ext cx="4186037" cy="44706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15"/>
          <p:cNvSpPr>
            <a:spLocks noGrp="1"/>
          </p:cNvSpPr>
          <p:nvPr>
            <p:ph type="body" sz="quarter" idx="11"/>
          </p:nvPr>
        </p:nvSpPr>
        <p:spPr bwMode="auto">
          <a:xfrm>
            <a:off x="634998" y="1844824"/>
            <a:ext cx="6251608" cy="2357328"/>
          </a:xfrm>
        </p:spPr>
        <p:txBody>
          <a:bodyPr vertOverflow="overflow" horzOverflow="clip" vert="horz" wrap="square" lIns="0" tIns="0" rIns="0" bIns="0" numCol="1" spcCol="0" rtlCol="0" fromWordArt="0" anchor="t" anchorCtr="0" forceAA="0" compatLnSpc="0">
            <a:normAutofit fontScale="95000" lnSpcReduction="1000"/>
          </a:bodyPr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sz="2200" b="0" i="0" u="sng" strike="noStrike" cap="none" spc="0" dirty="0">
                <a:latin typeface="Arial Narrow"/>
                <a:ea typeface="Arial Narrow"/>
                <a:cs typeface="Arial Narrow"/>
                <a:hlinkClick r:id="rId2" tooltip="https://leveragepoints.org/"/>
              </a:rPr>
              <a:t>Leverage Points for Sustainability Transformation</a:t>
            </a:r>
            <a:endParaRPr sz="2200" b="0" i="0" u="none" strike="noStrike" cap="none" spc="0" dirty="0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  <a:p>
            <a:pPr>
              <a:defRPr/>
            </a:pPr>
            <a:br>
              <a:rPr sz="2200" b="0" i="0" u="none" strike="noStrike" cap="none" spc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</a:br>
            <a:r>
              <a:rPr lang="de-DE" sz="2200" b="0" i="0" u="none" strike="noStrike" cap="none" spc="0" dirty="0">
                <a:solidFill>
                  <a:schemeClr val="tx1"/>
                </a:solidFill>
                <a:ea typeface="Arial Narrow"/>
                <a:cs typeface="Arial Narrow"/>
                <a:hlinkClick r:id="rId3"/>
              </a:rPr>
              <a:t>Video </a:t>
            </a:r>
            <a:r>
              <a:rPr lang="de-DE" sz="2200" b="0" i="0" u="none" strike="noStrike" cap="none" spc="0" dirty="0" err="1">
                <a:solidFill>
                  <a:schemeClr val="tx1"/>
                </a:solidFill>
                <a:ea typeface="Arial Narrow"/>
                <a:cs typeface="Arial Narrow"/>
                <a:hlinkClick r:id="rId3"/>
              </a:rPr>
              <a:t>p</a:t>
            </a:r>
            <a:r>
              <a:rPr lang="de-DE" sz="2200" dirty="0" err="1">
                <a:ea typeface="Arial Narrow"/>
                <a:cs typeface="Arial Narrow"/>
                <a:hlinkClick r:id="rId3"/>
              </a:rPr>
              <a:t>resentation</a:t>
            </a:r>
            <a:r>
              <a:rPr lang="de-DE" sz="2200" dirty="0">
                <a:ea typeface="Arial Narrow"/>
                <a:cs typeface="Arial Narrow"/>
                <a:hlinkClick r:id="rId3"/>
              </a:rPr>
              <a:t> </a:t>
            </a:r>
            <a:r>
              <a:rPr lang="de-DE" sz="2200" dirty="0" err="1">
                <a:ea typeface="Arial Narrow"/>
                <a:cs typeface="Arial Narrow"/>
                <a:hlinkClick r:id="rId3"/>
              </a:rPr>
              <a:t>of</a:t>
            </a:r>
            <a:r>
              <a:rPr lang="de-DE" sz="2200" dirty="0">
                <a:ea typeface="Arial Narrow"/>
                <a:cs typeface="Arial Narrow"/>
                <a:hlinkClick r:id="rId3"/>
              </a:rPr>
              <a:t> </a:t>
            </a:r>
            <a:r>
              <a:rPr lang="de-DE" sz="2200" dirty="0" err="1">
                <a:ea typeface="Arial Narrow"/>
                <a:cs typeface="Arial Narrow"/>
                <a:hlinkClick r:id="rId3"/>
              </a:rPr>
              <a:t>project</a:t>
            </a:r>
            <a:r>
              <a:rPr lang="de-DE" sz="2200" dirty="0">
                <a:ea typeface="Arial Narrow"/>
                <a:cs typeface="Arial Narrow"/>
                <a:hlinkClick r:id="rId3"/>
              </a:rPr>
              <a:t> </a:t>
            </a:r>
            <a:r>
              <a:rPr lang="de-DE" sz="2200" dirty="0" err="1">
                <a:ea typeface="Arial Narrow"/>
                <a:cs typeface="Arial Narrow"/>
                <a:hlinkClick r:id="rId3"/>
              </a:rPr>
              <a:t>by</a:t>
            </a:r>
            <a:r>
              <a:rPr lang="de-DE" sz="2200" dirty="0">
                <a:ea typeface="Arial Narrow"/>
                <a:cs typeface="Arial Narrow"/>
                <a:hlinkClick r:id="rId3"/>
              </a:rPr>
              <a:t> Daniel J. Lang (37 min.)</a:t>
            </a:r>
            <a:endParaRPr sz="2200" b="0" i="0" u="none" strike="noStrike" cap="none" spc="0" dirty="0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  <a:p>
            <a:pPr marL="0" indent="0">
              <a:buFont typeface="Arial"/>
              <a:buNone/>
              <a:defRPr/>
            </a:pPr>
            <a:endParaRPr sz="2200" b="0" i="0" u="none" strike="noStrike" cap="none" spc="0" dirty="0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76382" y="830882"/>
            <a:ext cx="10921998" cy="1325561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2998"/>
              </a:lnSpc>
              <a:defRPr sz="30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t>What really happened...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34998" y="6247863"/>
            <a:ext cx="308041" cy="365123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z="1600" b="1">
                <a:latin typeface="Arial"/>
                <a:cs typeface="Arial"/>
              </a:rPr>
              <a:t>5</a:t>
            </a:r>
            <a:endParaRPr b="1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943040" y="6247863"/>
            <a:ext cx="8821845" cy="3651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de-DE"/>
              <a:t>| </a:t>
            </a:r>
            <a:r>
              <a:rPr lang="de-DE" b="1"/>
              <a:t>TRANSDISCIPLINARY CASE STUDY TRANSYLVANIA </a:t>
            </a:r>
            <a:r>
              <a:rPr lang="de-DE"/>
              <a:t>| AGENDA</a:t>
            </a:r>
            <a:endParaRPr/>
          </a:p>
        </p:txBody>
      </p:sp>
      <p:sp>
        <p:nvSpPr>
          <p:cNvPr id="8" name="Rechteck 12"/>
          <p:cNvSpPr/>
          <p:nvPr/>
        </p:nvSpPr>
        <p:spPr bwMode="auto">
          <a:xfrm>
            <a:off x="-11980" y="1443263"/>
            <a:ext cx="4229947" cy="100800"/>
          </a:xfrm>
          <a:prstGeom prst="rect">
            <a:avLst/>
          </a:prstGeom>
          <a:solidFill>
            <a:srgbClr val="7B0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2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15"/>
          <p:cNvSpPr>
            <a:spLocks noGrp="1"/>
          </p:cNvSpPr>
          <p:nvPr>
            <p:ph type="body" sz="quarter" idx="11"/>
          </p:nvPr>
        </p:nvSpPr>
        <p:spPr bwMode="auto">
          <a:xfrm>
            <a:off x="576382" y="1772816"/>
            <a:ext cx="7534044" cy="4110285"/>
          </a:xfrm>
        </p:spPr>
        <p:txBody>
          <a:bodyPr vertOverflow="overflow" horzOverflow="clip" vert="horz" wrap="square" lIns="0" tIns="0" rIns="0" bIns="0" numCol="1" spcCol="0" rtlCol="0" fromWordArt="0" anchor="t" anchorCtr="0" forceAA="0" compatLnSpc="0">
            <a:noAutofit/>
          </a:bodyPr>
          <a:lstStyle>
            <a:lvl1pPr marL="0" indent="0"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de-DE" sz="1500" dirty="0">
                <a:latin typeface="Arial" panose="020B0604020202020204" pitchFamily="34" charset="0"/>
              </a:rPr>
              <a:t>J. Fischer, A.I. </a:t>
            </a:r>
            <a:r>
              <a:rPr lang="de-DE" sz="1500" dirty="0" err="1">
                <a:latin typeface="Arial" panose="020B0604020202020204" pitchFamily="34" charset="0"/>
              </a:rPr>
              <a:t>Horcea-Milcu</a:t>
            </a:r>
            <a:r>
              <a:rPr lang="de-DE" sz="1500" dirty="0">
                <a:latin typeface="Arial" panose="020B0604020202020204" pitchFamily="34" charset="0"/>
              </a:rPr>
              <a:t>, D.J. Lang, L. Thale-</a:t>
            </a:r>
            <a:r>
              <a:rPr lang="de-DE" sz="1500" dirty="0" err="1">
                <a:latin typeface="Arial" panose="020B0604020202020204" pitchFamily="34" charset="0"/>
              </a:rPr>
              <a:t>Bombien</a:t>
            </a:r>
            <a:r>
              <a:rPr lang="de-DE" sz="1500" dirty="0">
                <a:latin typeface="Arial" panose="020B0604020202020204" pitchFamily="34" charset="0"/>
              </a:rPr>
              <a:t>, D.J. </a:t>
            </a:r>
            <a:r>
              <a:rPr lang="de-DE" sz="1500" dirty="0" err="1">
                <a:latin typeface="Arial" panose="020B0604020202020204" pitchFamily="34" charset="0"/>
              </a:rPr>
              <a:t>Abson</a:t>
            </a:r>
            <a:r>
              <a:rPr lang="de-DE" sz="1500" dirty="0">
                <a:latin typeface="Arial" panose="020B0604020202020204" pitchFamily="34" charset="0"/>
              </a:rPr>
              <a:t>, C.I. </a:t>
            </a:r>
            <a:r>
              <a:rPr lang="de-DE" sz="1500" dirty="0" err="1">
                <a:latin typeface="Arial" panose="020B0604020202020204" pitchFamily="34" charset="0"/>
              </a:rPr>
              <a:t>Apetrei</a:t>
            </a:r>
            <a:r>
              <a:rPr lang="de-DE" sz="1500" dirty="0">
                <a:latin typeface="Arial" panose="020B0604020202020204" pitchFamily="34" charset="0"/>
              </a:rPr>
              <a:t>, E. Clarke, P. </a:t>
            </a:r>
            <a:r>
              <a:rPr lang="de-DE" sz="1500" dirty="0" err="1">
                <a:latin typeface="Arial" panose="020B0604020202020204" pitchFamily="34" charset="0"/>
              </a:rPr>
              <a:t>Derwort</a:t>
            </a:r>
            <a:r>
              <a:rPr lang="de-DE" sz="1500" dirty="0">
                <a:latin typeface="Arial" panose="020B0604020202020204" pitchFamily="34" charset="0"/>
              </a:rPr>
              <a:t>, C. </a:t>
            </a:r>
            <a:r>
              <a:rPr lang="de-DE" sz="1500" dirty="0" err="1">
                <a:latin typeface="Arial" panose="020B0604020202020204" pitchFamily="34" charset="0"/>
              </a:rPr>
              <a:t>Dorninger</a:t>
            </a:r>
            <a:r>
              <a:rPr lang="de-DE" sz="1500" dirty="0">
                <a:latin typeface="Arial" panose="020B0604020202020204" pitchFamily="34" charset="0"/>
              </a:rPr>
              <a:t>, I. A. Duse, R. </a:t>
            </a:r>
            <a:r>
              <a:rPr lang="de-DE" sz="1500" dirty="0" err="1">
                <a:latin typeface="Arial" panose="020B0604020202020204" pitchFamily="34" charset="0"/>
              </a:rPr>
              <a:t>Freeth</a:t>
            </a:r>
            <a:r>
              <a:rPr lang="de-DE" sz="1500" dirty="0">
                <a:latin typeface="Arial" panose="020B0604020202020204" pitchFamily="34" charset="0"/>
              </a:rPr>
              <a:t>, N. W. Jager, K. </a:t>
            </a:r>
            <a:r>
              <a:rPr lang="de-DE" sz="1500" dirty="0" err="1">
                <a:latin typeface="Arial" panose="020B0604020202020204" pitchFamily="34" charset="0"/>
              </a:rPr>
              <a:t>Klaniecki</a:t>
            </a:r>
            <a:r>
              <a:rPr lang="de-DE" sz="1500" dirty="0">
                <a:latin typeface="Arial" panose="020B0604020202020204" pitchFamily="34" charset="0"/>
              </a:rPr>
              <a:t>, D. Lam, J. </a:t>
            </a:r>
            <a:r>
              <a:rPr lang="de-DE" sz="1500" dirty="0" err="1">
                <a:latin typeface="Arial" panose="020B0604020202020204" pitchFamily="34" charset="0"/>
              </a:rPr>
              <a:t>Leventon</a:t>
            </a:r>
            <a:r>
              <a:rPr lang="de-DE" sz="1500" dirty="0">
                <a:latin typeface="Arial" panose="020B0604020202020204" pitchFamily="34" charset="0"/>
              </a:rPr>
              <a:t>, J. </a:t>
            </a:r>
            <a:r>
              <a:rPr lang="de-DE" sz="1500" dirty="0" err="1">
                <a:latin typeface="Arial" panose="020B0604020202020204" pitchFamily="34" charset="0"/>
              </a:rPr>
              <a:t>Newig</a:t>
            </a:r>
            <a:r>
              <a:rPr lang="de-DE" sz="1500" dirty="0">
                <a:latin typeface="Arial" panose="020B0604020202020204" pitchFamily="34" charset="0"/>
              </a:rPr>
              <a:t>, D. </a:t>
            </a:r>
            <a:r>
              <a:rPr lang="de-DE" sz="1500" dirty="0" err="1">
                <a:latin typeface="Arial" panose="020B0604020202020204" pitchFamily="34" charset="0"/>
              </a:rPr>
              <a:t>Peukert</a:t>
            </a:r>
            <a:r>
              <a:rPr lang="de-DE" sz="1500" dirty="0">
                <a:latin typeface="Arial" panose="020B0604020202020204" pitchFamily="34" charset="0"/>
              </a:rPr>
              <a:t>, M. Riechers, T. Schaal. (2019). </a:t>
            </a:r>
            <a:r>
              <a:rPr lang="de-DE" sz="1500" i="1" dirty="0">
                <a:latin typeface="Arial" panose="020B0604020202020204" pitchFamily="34" charset="0"/>
              </a:rPr>
              <a:t>Balance Brings Beauty: </a:t>
            </a:r>
            <a:r>
              <a:rPr lang="de-DE" sz="1500" i="1" dirty="0" err="1">
                <a:latin typeface="Arial" panose="020B0604020202020204" pitchFamily="34" charset="0"/>
              </a:rPr>
              <a:t>Strategies</a:t>
            </a:r>
            <a:r>
              <a:rPr lang="de-DE" sz="1500" i="1" dirty="0">
                <a:latin typeface="Arial" panose="020B0604020202020204" pitchFamily="34" charset="0"/>
              </a:rPr>
              <a:t> </a:t>
            </a:r>
            <a:r>
              <a:rPr lang="de-DE" sz="1500" i="1" dirty="0" err="1">
                <a:latin typeface="Arial" panose="020B0604020202020204" pitchFamily="34" charset="0"/>
              </a:rPr>
              <a:t>for</a:t>
            </a:r>
            <a:r>
              <a:rPr lang="de-DE" sz="1500" i="1" dirty="0">
                <a:latin typeface="Arial" panose="020B0604020202020204" pitchFamily="34" charset="0"/>
              </a:rPr>
              <a:t> a </a:t>
            </a:r>
            <a:r>
              <a:rPr lang="de-DE" sz="1500" i="1" dirty="0" err="1">
                <a:latin typeface="Arial" panose="020B0604020202020204" pitchFamily="34" charset="0"/>
              </a:rPr>
              <a:t>Sustainable</a:t>
            </a:r>
            <a:r>
              <a:rPr lang="de-DE" sz="1500" i="1" dirty="0">
                <a:latin typeface="Arial" panose="020B0604020202020204" pitchFamily="34" charset="0"/>
              </a:rPr>
              <a:t> Southern </a:t>
            </a:r>
            <a:r>
              <a:rPr lang="de-DE" sz="1500" i="1" dirty="0" err="1">
                <a:latin typeface="Arial" panose="020B0604020202020204" pitchFamily="34" charset="0"/>
              </a:rPr>
              <a:t>Transylvania</a:t>
            </a:r>
            <a:r>
              <a:rPr lang="de-DE" sz="1500" dirty="0">
                <a:latin typeface="Arial" panose="020B0604020202020204" pitchFamily="34" charset="0"/>
              </a:rPr>
              <a:t>. </a:t>
            </a:r>
            <a:r>
              <a:rPr lang="de-DE" sz="1500" dirty="0" err="1">
                <a:latin typeface="Arial" panose="020B0604020202020204" pitchFamily="34" charset="0"/>
              </a:rPr>
              <a:t>Pensoft</a:t>
            </a:r>
            <a:r>
              <a:rPr lang="de-DE" sz="1500" dirty="0">
                <a:latin typeface="Arial" panose="020B0604020202020204" pitchFamily="34" charset="0"/>
              </a:rPr>
              <a:t>. </a:t>
            </a:r>
            <a:r>
              <a:rPr lang="de-DE" sz="1500" dirty="0">
                <a:latin typeface="Arial" panose="020B0604020202020204" pitchFamily="34" charset="0"/>
                <a:hlinkClick r:id="rId3"/>
              </a:rPr>
              <a:t>https://leveragepointsdotorg.files.wordpress.com/2019/03/balance-brings-beauty_en.pdf</a:t>
            </a:r>
            <a:endParaRPr lang="de-DE" sz="15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1500" dirty="0">
                <a:latin typeface="Arial" panose="020B0604020202020204" pitchFamily="34" charset="0"/>
              </a:rPr>
              <a:t>Lam, D. P. M., Martín-López, B., </a:t>
            </a:r>
            <a:r>
              <a:rPr lang="de-DE" sz="1500" dirty="0" err="1">
                <a:latin typeface="Arial" panose="020B0604020202020204" pitchFamily="34" charset="0"/>
              </a:rPr>
              <a:t>Wiek</a:t>
            </a:r>
            <a:r>
              <a:rPr lang="de-DE" sz="1500" dirty="0">
                <a:latin typeface="Arial" panose="020B0604020202020204" pitchFamily="34" charset="0"/>
              </a:rPr>
              <a:t>, A., Bennett, E. M., </a:t>
            </a:r>
            <a:r>
              <a:rPr lang="de-DE" sz="1500" dirty="0" err="1">
                <a:latin typeface="Arial" panose="020B0604020202020204" pitchFamily="34" charset="0"/>
              </a:rPr>
              <a:t>Frantzeskaki</a:t>
            </a:r>
            <a:r>
              <a:rPr lang="de-DE" sz="1500" dirty="0">
                <a:latin typeface="Arial" panose="020B0604020202020204" pitchFamily="34" charset="0"/>
              </a:rPr>
              <a:t>, N., </a:t>
            </a:r>
            <a:r>
              <a:rPr lang="de-DE" sz="1500" dirty="0" err="1">
                <a:latin typeface="Arial" panose="020B0604020202020204" pitchFamily="34" charset="0"/>
              </a:rPr>
              <a:t>Horcea-Milcu</a:t>
            </a:r>
            <a:r>
              <a:rPr lang="de-DE" sz="1500" dirty="0">
                <a:latin typeface="Arial" panose="020B0604020202020204" pitchFamily="34" charset="0"/>
              </a:rPr>
              <a:t>, A. I., &amp; Lang, D. J. (2020). </a:t>
            </a:r>
            <a:r>
              <a:rPr lang="de-DE" sz="1500" dirty="0" err="1">
                <a:latin typeface="Arial" panose="020B0604020202020204" pitchFamily="34" charset="0"/>
              </a:rPr>
              <a:t>Scaling</a:t>
            </a:r>
            <a:r>
              <a:rPr lang="de-DE" sz="1500" dirty="0">
                <a:latin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</a:rPr>
              <a:t>the</a:t>
            </a:r>
            <a:r>
              <a:rPr lang="de-DE" sz="1500" dirty="0">
                <a:latin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</a:rPr>
              <a:t>impact</a:t>
            </a:r>
            <a:r>
              <a:rPr lang="de-DE" sz="1500" dirty="0">
                <a:latin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</a:rPr>
              <a:t>of</a:t>
            </a:r>
            <a:r>
              <a:rPr lang="de-DE" sz="1500" dirty="0">
                <a:latin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</a:rPr>
              <a:t>sustainability</a:t>
            </a:r>
            <a:r>
              <a:rPr lang="de-DE" sz="1500" dirty="0">
                <a:latin typeface="Arial" panose="020B0604020202020204" pitchFamily="34" charset="0"/>
              </a:rPr>
              <a:t> initiatives: a </a:t>
            </a:r>
            <a:r>
              <a:rPr lang="de-DE" sz="1500" dirty="0" err="1">
                <a:latin typeface="Arial" panose="020B0604020202020204" pitchFamily="34" charset="0"/>
              </a:rPr>
              <a:t>typology</a:t>
            </a:r>
            <a:r>
              <a:rPr lang="de-DE" sz="1500" dirty="0">
                <a:latin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</a:rPr>
              <a:t>of</a:t>
            </a:r>
            <a:r>
              <a:rPr lang="de-DE" sz="1500" dirty="0">
                <a:latin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</a:rPr>
              <a:t>amplification</a:t>
            </a:r>
            <a:r>
              <a:rPr lang="de-DE" sz="1500" dirty="0">
                <a:latin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</a:rPr>
              <a:t>processes</a:t>
            </a:r>
            <a:r>
              <a:rPr lang="de-DE" sz="1500" dirty="0">
                <a:latin typeface="Arial" panose="020B0604020202020204" pitchFamily="34" charset="0"/>
              </a:rPr>
              <a:t>. </a:t>
            </a:r>
            <a:r>
              <a:rPr lang="de-DE" sz="1500" i="1" dirty="0">
                <a:latin typeface="Arial" panose="020B0604020202020204" pitchFamily="34" charset="0"/>
              </a:rPr>
              <a:t>Urban </a:t>
            </a:r>
            <a:r>
              <a:rPr lang="de-DE" sz="1500" i="1" dirty="0" err="1">
                <a:latin typeface="Arial" panose="020B0604020202020204" pitchFamily="34" charset="0"/>
              </a:rPr>
              <a:t>Transformations</a:t>
            </a:r>
            <a:r>
              <a:rPr lang="de-DE" sz="1500" dirty="0">
                <a:latin typeface="Arial" panose="020B0604020202020204" pitchFamily="34" charset="0"/>
              </a:rPr>
              <a:t>, </a:t>
            </a:r>
            <a:r>
              <a:rPr lang="de-DE" sz="1500" i="1" dirty="0">
                <a:latin typeface="Arial" panose="020B0604020202020204" pitchFamily="34" charset="0"/>
              </a:rPr>
              <a:t>2</a:t>
            </a:r>
            <a:r>
              <a:rPr lang="de-DE" sz="1500" dirty="0">
                <a:latin typeface="Arial" panose="020B0604020202020204" pitchFamily="34" charset="0"/>
              </a:rPr>
              <a:t>(1). </a:t>
            </a:r>
            <a:r>
              <a:rPr lang="de-DE" sz="1500" dirty="0">
                <a:latin typeface="Arial" panose="020B0604020202020204" pitchFamily="34" charset="0"/>
                <a:hlinkClick r:id="rId4"/>
              </a:rPr>
              <a:t>https://doi.org/10.1186/s42854-020-00007-9</a:t>
            </a:r>
            <a:r>
              <a:rPr lang="de-DE" sz="1500" dirty="0">
                <a:latin typeface="Arial" panose="020B0604020202020204" pitchFamily="34" charset="0"/>
              </a:rPr>
              <a:t>. </a:t>
            </a:r>
            <a:r>
              <a:rPr lang="de-DE" sz="1500" dirty="0">
                <a:latin typeface="Arial" panose="020B0604020202020204" pitchFamily="34" charset="0"/>
                <a:hlinkClick r:id="rId5"/>
              </a:rPr>
              <a:t>https://urbantransformations.biomedcentral.com/track/pdf/10.1186/s42854-020-00007-9.pdf</a:t>
            </a:r>
            <a:endParaRPr lang="de-DE" sz="15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1500" dirty="0">
                <a:latin typeface="Arial" panose="020B0604020202020204" pitchFamily="34" charset="0"/>
              </a:rPr>
              <a:t>Lam, D. P. M., Martín-López, B., </a:t>
            </a:r>
            <a:r>
              <a:rPr lang="de-DE" sz="1500" dirty="0" err="1">
                <a:latin typeface="Arial" panose="020B0604020202020204" pitchFamily="34" charset="0"/>
              </a:rPr>
              <a:t>Horcea-Milcu</a:t>
            </a:r>
            <a:r>
              <a:rPr lang="de-DE" sz="1500" dirty="0">
                <a:latin typeface="Arial" panose="020B0604020202020204" pitchFamily="34" charset="0"/>
              </a:rPr>
              <a:t>, A. I., &amp; Lang, D. J. (2020). A </a:t>
            </a:r>
            <a:r>
              <a:rPr lang="de-DE" sz="1500" dirty="0" err="1">
                <a:latin typeface="Arial" panose="020B0604020202020204" pitchFamily="34" charset="0"/>
              </a:rPr>
              <a:t>leverage</a:t>
            </a:r>
            <a:r>
              <a:rPr lang="de-DE" sz="1500" dirty="0">
                <a:latin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</a:rPr>
              <a:t>points</a:t>
            </a:r>
            <a:r>
              <a:rPr lang="de-DE" sz="1500" dirty="0">
                <a:latin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</a:rPr>
              <a:t>perspective</a:t>
            </a:r>
            <a:r>
              <a:rPr lang="de-DE" sz="1500" dirty="0">
                <a:latin typeface="Arial" panose="020B0604020202020204" pitchFamily="34" charset="0"/>
              </a:rPr>
              <a:t> on </a:t>
            </a:r>
            <a:r>
              <a:rPr lang="de-DE" sz="1500" dirty="0" err="1">
                <a:latin typeface="Arial" panose="020B0604020202020204" pitchFamily="34" charset="0"/>
              </a:rPr>
              <a:t>social</a:t>
            </a:r>
            <a:r>
              <a:rPr lang="de-DE" sz="1500" dirty="0">
                <a:latin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</a:rPr>
              <a:t>networks</a:t>
            </a:r>
            <a:r>
              <a:rPr lang="de-DE" sz="1500" dirty="0">
                <a:latin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</a:rPr>
              <a:t>to</a:t>
            </a:r>
            <a:r>
              <a:rPr lang="de-DE" sz="1500" dirty="0">
                <a:latin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</a:rPr>
              <a:t>understand</a:t>
            </a:r>
            <a:r>
              <a:rPr lang="de-DE" sz="1500" dirty="0">
                <a:latin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</a:rPr>
              <a:t>sustainability</a:t>
            </a:r>
            <a:r>
              <a:rPr lang="de-DE" sz="1500" dirty="0">
                <a:latin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</a:rPr>
              <a:t>transformations</a:t>
            </a:r>
            <a:r>
              <a:rPr lang="de-DE" sz="1500" dirty="0">
                <a:latin typeface="Arial" panose="020B0604020202020204" pitchFamily="34" charset="0"/>
              </a:rPr>
              <a:t>: </a:t>
            </a:r>
            <a:r>
              <a:rPr lang="de-DE" sz="1500" dirty="0" err="1">
                <a:latin typeface="Arial" panose="020B0604020202020204" pitchFamily="34" charset="0"/>
              </a:rPr>
              <a:t>evidence</a:t>
            </a:r>
            <a:r>
              <a:rPr lang="de-DE" sz="1500" dirty="0">
                <a:latin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</a:rPr>
              <a:t>from</a:t>
            </a:r>
            <a:r>
              <a:rPr lang="de-DE" sz="1500" dirty="0">
                <a:latin typeface="Arial" panose="020B0604020202020204" pitchFamily="34" charset="0"/>
              </a:rPr>
              <a:t> Southern </a:t>
            </a:r>
            <a:r>
              <a:rPr lang="de-DE" sz="1500" dirty="0" err="1">
                <a:latin typeface="Arial" panose="020B0604020202020204" pitchFamily="34" charset="0"/>
              </a:rPr>
              <a:t>Transylvania</a:t>
            </a:r>
            <a:r>
              <a:rPr lang="de-DE" sz="1500" dirty="0">
                <a:latin typeface="Arial" panose="020B0604020202020204" pitchFamily="34" charset="0"/>
              </a:rPr>
              <a:t>. </a:t>
            </a:r>
            <a:r>
              <a:rPr lang="de-DE" sz="1500" i="1" dirty="0" err="1">
                <a:latin typeface="Arial" panose="020B0604020202020204" pitchFamily="34" charset="0"/>
              </a:rPr>
              <a:t>Sustainability</a:t>
            </a:r>
            <a:r>
              <a:rPr lang="de-DE" sz="1500" i="1" dirty="0">
                <a:latin typeface="Arial" panose="020B0604020202020204" pitchFamily="34" charset="0"/>
              </a:rPr>
              <a:t> Science. </a:t>
            </a:r>
            <a:r>
              <a:rPr lang="de-DE" sz="1500" dirty="0" err="1">
                <a:latin typeface="Arial" panose="020B0604020202020204" pitchFamily="34" charset="0"/>
              </a:rPr>
              <a:t>Advance</a:t>
            </a:r>
            <a:r>
              <a:rPr lang="de-DE" sz="1500" dirty="0">
                <a:latin typeface="Arial" panose="020B0604020202020204" pitchFamily="34" charset="0"/>
              </a:rPr>
              <a:t> online </a:t>
            </a:r>
            <a:r>
              <a:rPr lang="de-DE" sz="1500" dirty="0" err="1">
                <a:latin typeface="Arial" panose="020B0604020202020204" pitchFamily="34" charset="0"/>
              </a:rPr>
              <a:t>publication</a:t>
            </a:r>
            <a:r>
              <a:rPr lang="de-DE" sz="1500" dirty="0">
                <a:latin typeface="Arial" panose="020B0604020202020204" pitchFamily="34" charset="0"/>
              </a:rPr>
              <a:t>. </a:t>
            </a:r>
            <a:r>
              <a:rPr lang="de-DE" sz="1500" dirty="0">
                <a:hlinkClick r:id="rId6"/>
              </a:rPr>
              <a:t>https://doi.org/10.1007/s11625-020-00881-z</a:t>
            </a:r>
            <a:endParaRPr lang="de-DE" sz="1500" dirty="0">
              <a:latin typeface="Arial" panose="020B060402020202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76382" y="830882"/>
            <a:ext cx="10921998" cy="1325561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2998"/>
              </a:lnSpc>
              <a:defRPr sz="30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t>What really happened...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34998" y="6247863"/>
            <a:ext cx="308041" cy="365123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b="1" dirty="0"/>
              <a:t>6</a:t>
            </a:r>
            <a:endParaRPr b="1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943040" y="6247863"/>
            <a:ext cx="8821845" cy="3651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de-DE"/>
              <a:t>| </a:t>
            </a:r>
            <a:r>
              <a:rPr lang="de-DE" b="1"/>
              <a:t>TRANSDISCIPLINARY CASE STUDY TRANSYLVANIA </a:t>
            </a:r>
            <a:r>
              <a:rPr lang="de-DE"/>
              <a:t>| AGENDA</a:t>
            </a:r>
            <a:endParaRPr/>
          </a:p>
        </p:txBody>
      </p:sp>
      <p:sp>
        <p:nvSpPr>
          <p:cNvPr id="8" name="Rechteck 12"/>
          <p:cNvSpPr/>
          <p:nvPr/>
        </p:nvSpPr>
        <p:spPr bwMode="auto">
          <a:xfrm>
            <a:off x="-11980" y="1443263"/>
            <a:ext cx="4229947" cy="100800"/>
          </a:xfrm>
          <a:prstGeom prst="rect">
            <a:avLst/>
          </a:prstGeom>
          <a:solidFill>
            <a:srgbClr val="7B0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6D6F675-0204-8D48-AA4B-977A6263A3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6298" y="625267"/>
            <a:ext cx="2552082" cy="350100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D66D129-FAAD-C747-800D-33DF8D2048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5248" y="2375772"/>
            <a:ext cx="3455202" cy="290437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E1EF3E0-5C08-DE45-ACA9-1B11F5A6E5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1481" y="4491036"/>
            <a:ext cx="3908969" cy="16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6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4"/>
          <p:cNvSpPr/>
          <p:nvPr/>
        </p:nvSpPr>
        <p:spPr bwMode="auto">
          <a:xfrm>
            <a:off x="0" y="0"/>
            <a:ext cx="12217399" cy="6863980"/>
          </a:xfrm>
          <a:prstGeom prst="rect">
            <a:avLst/>
          </a:prstGeom>
          <a:solidFill>
            <a:srgbClr val="7B0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333240" y="6315073"/>
            <a:ext cx="216000" cy="247354"/>
          </a:xfrm>
          <a:prstGeom prst="rect">
            <a:avLst/>
          </a:prstGeom>
        </p:spPr>
      </p:pic>
      <p:sp>
        <p:nvSpPr>
          <p:cNvPr id="6" name="Textplatzhalter 15"/>
          <p:cNvSpPr>
            <a:spLocks noGrp="1"/>
          </p:cNvSpPr>
          <p:nvPr/>
        </p:nvSpPr>
        <p:spPr bwMode="auto">
          <a:xfrm>
            <a:off x="790574" y="2110279"/>
            <a:ext cx="10922000" cy="3327399"/>
          </a:xfrm>
        </p:spPr>
        <p:txBody>
          <a:bodyPr vert="horz" lIns="0" tIns="0" rIns="0" bIns="0" rtlCol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999"/>
              </a:spcBef>
              <a:buSzPct val="90000"/>
              <a:buFont typeface="Symbol"/>
              <a:buNone/>
              <a:defRPr sz="2400">
                <a:solidFill>
                  <a:schemeClr val="tx1"/>
                </a:solidFill>
                <a:latin typeface="Arial Narrow"/>
                <a:ea typeface="+mn-ea"/>
                <a:cs typeface="+mn-cs"/>
              </a:defRPr>
            </a:lvl1pPr>
            <a:lvl2pPr marL="812799" indent="-355599" algn="l" defTabSz="914400">
              <a:lnSpc>
                <a:spcPct val="90000"/>
              </a:lnSpc>
              <a:spcBef>
                <a:spcPts val="499"/>
              </a:spcBef>
              <a:buSzPct val="90000"/>
              <a:buFont typeface="Symbol"/>
              <a:buChar char="¾"/>
              <a:defRPr sz="2400">
                <a:solidFill>
                  <a:schemeClr val="tx1"/>
                </a:solidFill>
                <a:latin typeface="Arial Narrow"/>
                <a:ea typeface="+mn-ea"/>
                <a:cs typeface="+mn-cs"/>
              </a:defRPr>
            </a:lvl2pPr>
            <a:lvl3pPr marL="1257299" indent="-342900" algn="l" defTabSz="914400">
              <a:lnSpc>
                <a:spcPct val="90000"/>
              </a:lnSpc>
              <a:spcBef>
                <a:spcPts val="499"/>
              </a:spcBef>
              <a:buSzPct val="90000"/>
              <a:buFont typeface="Symbol"/>
              <a:buChar char="¾"/>
              <a:defRPr sz="2400">
                <a:solidFill>
                  <a:schemeClr val="tx1"/>
                </a:solidFill>
                <a:latin typeface="Arial Narrow"/>
                <a:ea typeface="+mn-ea"/>
                <a:cs typeface="+mn-cs"/>
              </a:defRPr>
            </a:lvl3pPr>
            <a:lvl4pPr marL="1701799" indent="-330199" algn="l" defTabSz="914400">
              <a:lnSpc>
                <a:spcPct val="90000"/>
              </a:lnSpc>
              <a:spcBef>
                <a:spcPts val="499"/>
              </a:spcBef>
              <a:buSzPct val="90000"/>
              <a:buFont typeface="Symbol"/>
              <a:buChar char="¾"/>
              <a:defRPr sz="2400">
                <a:solidFill>
                  <a:schemeClr val="tx1"/>
                </a:solidFill>
                <a:latin typeface="Arial Narrow"/>
                <a:ea typeface="+mn-ea"/>
                <a:cs typeface="+mn-cs"/>
              </a:defRPr>
            </a:lvl4pPr>
            <a:lvl5pPr marL="2158999" indent="-330199" algn="l" defTabSz="914400">
              <a:lnSpc>
                <a:spcPct val="90000"/>
              </a:lnSpc>
              <a:spcBef>
                <a:spcPts val="499"/>
              </a:spcBef>
              <a:buSzPct val="90000"/>
              <a:buFont typeface="Symbol"/>
              <a:buChar char="¾"/>
              <a:defRPr sz="2400">
                <a:solidFill>
                  <a:schemeClr val="tx1"/>
                </a:solidFill>
                <a:latin typeface="Arial Narrow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36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FEEDBACK</a:t>
            </a:r>
            <a:endParaRPr/>
          </a:p>
        </p:txBody>
      </p:sp>
      <p:sp>
        <p:nvSpPr>
          <p:cNvPr id="7" name="Rectangle 6"/>
          <p:cNvSpPr/>
          <p:nvPr/>
        </p:nvSpPr>
        <p:spPr bwMode="auto">
          <a:xfrm>
            <a:off x="754352" y="2842137"/>
            <a:ext cx="10382208" cy="142213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improve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Case Study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create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better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capacity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buidling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offers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future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please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feedback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form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24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4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tdAcademy</a:t>
            </a:r>
            <a:r>
              <a:rPr lang="de-DE" sz="2400" dirty="0">
                <a:solidFill>
                  <a:schemeClr val="bg1"/>
                </a:solidFill>
              </a:rPr>
              <a:t> (permanent link):</a:t>
            </a:r>
            <a:endParaRPr lang="de-DE" sz="2400" b="0" i="0" u="none" strike="noStrike" cap="none" spc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endParaRPr sz="2400" b="0" i="0" u="none" strike="noStrike" cap="none" spc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de-DE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https://survey.lamapoll.de/Feedback-TD-Case-Study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defRPr/>
            </a:pPr>
            <a:endParaRPr lang="de-DE" sz="2400" b="0" i="0" u="none" strike="noStrike" cap="none" spc="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de-DE" sz="2400" b="0" i="0" u="none" strike="noStrike" cap="none" spc="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333240" y="6315073"/>
            <a:ext cx="216000" cy="247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5239"/>
          <a:stretch/>
        </p:blipFill>
        <p:spPr bwMode="auto">
          <a:xfrm>
            <a:off x="-17100" y="23980"/>
            <a:ext cx="12229369" cy="6877048"/>
          </a:xfrm>
          <a:prstGeom prst="rect">
            <a:avLst/>
          </a:prstGeom>
        </p:spPr>
      </p:pic>
      <p:sp>
        <p:nvSpPr>
          <p:cNvPr id="6" name="Textfeld 11"/>
          <p:cNvSpPr/>
          <p:nvPr/>
        </p:nvSpPr>
        <p:spPr bwMode="auto">
          <a:xfrm>
            <a:off x="375274" y="2180098"/>
            <a:ext cx="3775393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99"/>
              </a:lnSpc>
              <a:defRPr/>
            </a:pPr>
            <a:r>
              <a:rPr sz="4800" cap="all" dirty="0">
                <a:solidFill>
                  <a:schemeClr val="accent5"/>
                </a:solidFill>
                <a:latin typeface="Arial"/>
                <a:cs typeface="Arial"/>
              </a:rPr>
              <a:t>thank you</a:t>
            </a:r>
            <a:endParaRPr sz="7200" cap="all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8870" y="2787637"/>
            <a:ext cx="453292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5"/>
                </a:solidFill>
              </a:rPr>
              <a:t>f</a:t>
            </a:r>
            <a:r>
              <a:rPr dirty="0">
                <a:solidFill>
                  <a:schemeClr val="accent5"/>
                </a:solidFill>
              </a:rPr>
              <a:t>or your participation</a:t>
            </a:r>
            <a:r>
              <a:rPr lang="de-DE" dirty="0">
                <a:solidFill>
                  <a:schemeClr val="accent5"/>
                </a:solidFill>
              </a:rPr>
              <a:t>!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162FBD59-1C7F-0548-990F-A7D7A46AE93D}"/>
              </a:ext>
            </a:extLst>
          </p:cNvPr>
          <p:cNvSpPr/>
          <p:nvPr/>
        </p:nvSpPr>
        <p:spPr bwMode="auto">
          <a:xfrm>
            <a:off x="3647728" y="5471690"/>
            <a:ext cx="7918223" cy="142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67E3CC0-FCB6-6D49-8DEA-B0475094A8EB}"/>
              </a:ext>
            </a:extLst>
          </p:cNvPr>
          <p:cNvGrpSpPr/>
          <p:nvPr/>
        </p:nvGrpSpPr>
        <p:grpSpPr>
          <a:xfrm>
            <a:off x="3961440" y="5593204"/>
            <a:ext cx="7290797" cy="1124744"/>
            <a:chOff x="1850405" y="5733256"/>
            <a:chExt cx="5429250" cy="837565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3A49374-9206-6745-8623-7F885B9EC5BB}"/>
                </a:ext>
              </a:extLst>
            </p:cNvPr>
            <p:cNvPicPr/>
            <p:nvPr/>
          </p:nvPicPr>
          <p:blipFill rotWithShape="1">
            <a:blip r:embed="rId4"/>
            <a:srcRect l="8303" t="5809" r="20341" b="20037"/>
            <a:stretch/>
          </p:blipFill>
          <p:spPr bwMode="auto">
            <a:xfrm>
              <a:off x="5015880" y="5733256"/>
              <a:ext cx="1170940" cy="8375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7F2A924-4557-2F4D-A049-1A39841762FB}"/>
                </a:ext>
              </a:extLst>
            </p:cNvPr>
            <p:cNvPicPr/>
            <p:nvPr/>
          </p:nvPicPr>
          <p:blipFill>
            <a:blip r:embed="rId5"/>
            <a:stretch/>
          </p:blipFill>
          <p:spPr bwMode="auto">
            <a:xfrm>
              <a:off x="6257305" y="5954236"/>
              <a:ext cx="1022350" cy="518795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CD1F6BB-5896-C84B-B845-063B93CD8185}"/>
                </a:ext>
              </a:extLst>
            </p:cNvPr>
            <p:cNvPicPr/>
            <p:nvPr/>
          </p:nvPicPr>
          <p:blipFill>
            <a:blip r:embed="rId6"/>
            <a:stretch/>
          </p:blipFill>
          <p:spPr bwMode="auto">
            <a:xfrm>
              <a:off x="3355355" y="6117431"/>
              <a:ext cx="1434465" cy="29718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406F56E-8AFE-7349-8A14-EF5959364094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405" y="5956141"/>
              <a:ext cx="1318260" cy="4584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euphana2020">
      <a:dk1>
        <a:sysClr val="windowText" lastClr="000000"/>
      </a:dk1>
      <a:lt1>
        <a:sysClr val="window" lastClr="FFFFFF"/>
      </a:lt1>
      <a:dk2>
        <a:srgbClr val="80867B"/>
      </a:dk2>
      <a:lt2>
        <a:srgbClr val="C9D2D5"/>
      </a:lt2>
      <a:accent1>
        <a:srgbClr val="927B2D"/>
      </a:accent1>
      <a:accent2>
        <a:srgbClr val="8D8E3D"/>
      </a:accent2>
      <a:accent3>
        <a:srgbClr val="66787C"/>
      </a:accent3>
      <a:accent4>
        <a:srgbClr val="80867B"/>
      </a:accent4>
      <a:accent5>
        <a:srgbClr val="691633"/>
      </a:accent5>
      <a:accent6>
        <a:srgbClr val="C9D2D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639</Words>
  <Application>Microsoft Office PowerPoint</Application>
  <DocSecurity>0</DocSecurity>
  <PresentationFormat>Breitbild</PresentationFormat>
  <Paragraphs>59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Symbol</vt:lpstr>
      <vt:lpstr>Arial</vt:lpstr>
      <vt:lpstr>Calibri</vt:lpstr>
      <vt:lpstr>Arial Narrow</vt:lpstr>
      <vt:lpstr>Office</vt:lpstr>
      <vt:lpstr>PowerPoint-Präsentation</vt:lpstr>
      <vt:lpstr>AGENDA</vt:lpstr>
      <vt:lpstr>Group Presentations</vt:lpstr>
      <vt:lpstr>Case study reflection</vt:lpstr>
      <vt:lpstr>What really happened...</vt:lpstr>
      <vt:lpstr>What really happened...</vt:lpstr>
      <vt:lpstr>What really happened...</vt:lpstr>
      <vt:lpstr>PowerPoint-Präsentation</vt:lpstr>
      <vt:lpstr>PowerPoint-Präsentation</vt:lpstr>
    </vt:vector>
  </TitlesOfParts>
  <Manager>Jens Stein</Manager>
  <Company>Leuphana Universität Lüneburg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</dc:title>
  <dc:subject/>
  <dc:creator>Stein</dc:creator>
  <cp:keywords/>
  <dc:description/>
  <cp:lastModifiedBy>Annabell Lamberth</cp:lastModifiedBy>
  <cp:revision>110</cp:revision>
  <dcterms:created xsi:type="dcterms:W3CDTF">2020-04-16T11:19:28Z</dcterms:created>
  <dcterms:modified xsi:type="dcterms:W3CDTF">2023-03-28T10:26:46Z</dcterms:modified>
  <cp:category/>
  <dc:identifier/>
  <cp:contentStatus/>
  <dc:language/>
  <cp:version/>
</cp:coreProperties>
</file>